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20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0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5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13.xml.rels" ContentType="application/vnd.openxmlformats-package.relationships+xml"/>
  <Override PartName="/ppt/slides/_rels/slide56.xml.rels" ContentType="application/vnd.openxmlformats-package.relationships+xml"/>
  <Override PartName="/ppt/slides/_rels/slide21.xml.rels" ContentType="application/vnd.openxmlformats-package.relationships+xml"/>
  <Override PartName="/ppt/slides/_rels/slide64.xml.rels" ContentType="application/vnd.openxmlformats-package.relationships+xml"/>
  <Override PartName="/ppt/slides/_rels/slide39.xml.rels" ContentType="application/vnd.openxmlformats-package.relationships+xml"/>
  <Override PartName="/ppt/slides/_rels/slide12.xml.rels" ContentType="application/vnd.openxmlformats-package.relationships+xml"/>
  <Override PartName="/ppt/slides/_rels/slide55.xml.rels" ContentType="application/vnd.openxmlformats-package.relationships+xml"/>
  <Override PartName="/ppt/slides/_rels/slide20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60.xml.rels" ContentType="application/vnd.openxmlformats-package.relationships+xml"/>
  <Override PartName="/ppt/slides/_rels/slide69.xml.rels" ContentType="application/vnd.openxmlformats-package.relationships+xml"/>
  <Override PartName="/ppt/slides/_rels/slide26.xml.rels" ContentType="application/vnd.openxmlformats-package.relationships+xml"/>
  <Override PartName="/ppt/slides/_rels/slide43.xml.rels" ContentType="application/vnd.openxmlformats-package.relationships+xml"/>
  <Override PartName="/ppt/slides/_rels/slide52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33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2.xml.rels" ContentType="application/vnd.openxmlformats-package.relationships+xml"/>
  <Override PartName="/ppt/slides/_rels/slide68.xml.rels" ContentType="application/vnd.openxmlformats-package.relationships+xml"/>
  <Override PartName="/ppt/slides/_rels/slide25.xml.rels" ContentType="application/vnd.openxmlformats-package.relationships+xml"/>
  <Override PartName="/ppt/slides/_rels/slide41.xml.rels" ContentType="application/vnd.openxmlformats-package.relationships+xml"/>
  <Override PartName="/ppt/slides/_rels/slide67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59.xml.rels" ContentType="application/vnd.openxmlformats-package.relationships+xml"/>
  <Override PartName="/ppt/slides/_rels/slide15.xml.rels" ContentType="application/vnd.openxmlformats-package.relationships+xml"/>
  <Override PartName="/ppt/slides/_rels/slide58.xml.rels" ContentType="application/vnd.openxmlformats-package.relationships+xml"/>
  <Override PartName="/ppt/slides/_rels/slide72.xml.rels" ContentType="application/vnd.openxmlformats-package.relationships+xml"/>
  <Override PartName="/ppt/slides/_rels/slide38.xml.rels" ContentType="application/vnd.openxmlformats-package.relationships+xml"/>
  <Override PartName="/ppt/slides/_rels/slide71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70.xml.rels" ContentType="application/vnd.openxmlformats-package.relationships+xml"/>
  <Override PartName="/ppt/slides/_rels/slide19.xml.rels" ContentType="application/vnd.openxmlformats-package.relationships+xml"/>
  <Override PartName="/ppt/slides/_rels/slide1.xml.rels" ContentType="application/vnd.openxmlformats-package.relationships+xml"/>
  <Override PartName="/ppt/slides/_rels/slide44.xml.rels" ContentType="application/vnd.openxmlformats-package.relationships+xml"/>
  <Override PartName="/ppt/slides/_rels/slide61.xml.rels" ContentType="application/vnd.openxmlformats-package.relationships+xml"/>
  <Override PartName="/ppt/slides/_rels/slide27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6.xml.rels" ContentType="application/vnd.openxmlformats-package.relationships+xml"/>
  <Override PartName="/ppt/slides/_rels/slide5.xml.rels" ContentType="application/vnd.openxmlformats-package.relationships+xml"/>
  <Override PartName="/ppt/slides/_rels/slide48.xml.rels" ContentType="application/vnd.openxmlformats-package.relationships+xml"/>
  <Override PartName="/ppt/slides/_rels/slide66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65.xml.rels" ContentType="application/vnd.openxmlformats-package.relationships+xml"/>
  <Override PartName="/ppt/slides/_rels/slide22.xml.rels" ContentType="application/vnd.openxmlformats-package.relationships+xml"/>
  <Override PartName="/ppt/slides/_rels/slide31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54.xml.rels" ContentType="application/vnd.openxmlformats-package.relationships+xml"/>
  <Override PartName="/ppt/slides/_rels/slide11.xml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42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67.xml" ContentType="application/vnd.openxmlformats-officedocument.presentationml.slide+xml"/>
  <Override PartName="/ppt/slides/slide33.xml" ContentType="application/vnd.openxmlformats-officedocument.presentationml.slide+xml"/>
  <Override PartName="/ppt/slides/slide50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51.xml" ContentType="application/vnd.openxmlformats-officedocument.presentationml.slide+xml"/>
  <Override PartName="/ppt/slides/slide25.xml" ContentType="application/vnd.openxmlformats-officedocument.presentationml.slide+xml"/>
  <Override PartName="/ppt/slides/slide68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60.xml" ContentType="application/vnd.openxmlformats-officedocument.presentationml.slide+xml"/>
  <Override PartName="/ppt/slides/slide26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3.xml" ContentType="application/vnd.openxmlformats-officedocument.presentationml.slide+xml"/>
  <Override PartName="/ppt/slides/slide38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70.xml" ContentType="application/vnd.openxmlformats-officedocument.presentationml.slide+xml"/>
  <Override PartName="/ppt/slides/slide19.xml" ContentType="application/vnd.openxmlformats-officedocument.presentationml.slide+xml"/>
  <Override PartName="/ppt/slides/slide71.xml" ContentType="application/vnd.openxmlformats-officedocument.presentationml.slide+xml"/>
  <Override PartName="/ppt/slides/slide2.xml" ContentType="application/vnd.openxmlformats-officedocument.presentationml.slide+xml"/>
  <Override PartName="/ppt/slides/slide37.xml" ContentType="application/vnd.openxmlformats-officedocument.presentationml.slide+xml"/>
  <Override PartName="/ppt/slides/slide44.xml" ContentType="application/vnd.openxmlformats-officedocument.presentationml.slide+xml"/>
  <Override PartName="/ppt/slides/slide61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2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65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10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63.xml" ContentType="application/vnd.openxmlformats-officedocument.presentationml.slide+xml"/>
  <Override PartName="/ppt/slides/slide20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media/image59.png" ContentType="image/png"/>
  <Override PartName="/ppt/media/image16.png" ContentType="image/png"/>
  <Override PartName="/ppt/media/image58.png" ContentType="image/png"/>
  <Override PartName="/ppt/media/image15.png" ContentType="image/png"/>
  <Override PartName="/ppt/media/image22.png" ContentType="image/png"/>
  <Override PartName="/ppt/media/image23.png" ContentType="image/png"/>
  <Override PartName="/ppt/media/image40.png" ContentType="image/png"/>
  <Override PartName="/ppt/media/image32.png" ContentType="image/png"/>
  <Override PartName="/ppt/media/image24.png" ContentType="image/png"/>
  <Override PartName="/ppt/media/image41.png" ContentType="image/png"/>
  <Override PartName="/ppt/media/image33.png" ContentType="image/png"/>
  <Override PartName="/ppt/media/image50.png" ContentType="image/png"/>
  <Override PartName="/ppt/media/image17.png" ContentType="image/png"/>
  <Override PartName="/ppt/media/image34.png" ContentType="image/png"/>
  <Override PartName="/ppt/media/image51.png" ContentType="image/png"/>
  <Override PartName="/ppt/media/image25.png" ContentType="image/png"/>
  <Override PartName="/ppt/media/image42.png" ContentType="image/png"/>
  <Override PartName="/ppt/media/image62.png" ContentType="image/png"/>
  <Override PartName="/ppt/media/image45.png" ContentType="image/png"/>
  <Override PartName="/ppt/media/image28.png" ContentType="image/png"/>
  <Override PartName="/ppt/media/image46.png" ContentType="image/png"/>
  <Override PartName="/ppt/media/image29.png" ContentType="image/png"/>
  <Override PartName="/ppt/media/image61.png" ContentType="image/png"/>
  <Override PartName="/ppt/media/image44.png" ContentType="image/png"/>
  <Override PartName="/ppt/media/image27.png" ContentType="image/png"/>
  <Override PartName="/ppt/media/image52.png" ContentType="image/png"/>
  <Override PartName="/ppt/media/image18.png" ContentType="image/png"/>
  <Override PartName="/ppt/media/image35.png" ContentType="image/png"/>
  <Override PartName="/ppt/media/image60.png" ContentType="image/png"/>
  <Override PartName="/ppt/media/image26.png" ContentType="image/png"/>
  <Override PartName="/ppt/media/image43.png" ContentType="image/png"/>
  <Override PartName="/ppt/media/image36.png" ContentType="image/png"/>
  <Override PartName="/ppt/media/image19.png" ContentType="image/png"/>
  <Override PartName="/ppt/media/image31.png" ContentType="image/png"/>
  <Override PartName="/ppt/media/image1.jpeg" ContentType="image/jpeg"/>
  <Override PartName="/ppt/media/image2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9.png" ContentType="image/png"/>
  <Override PartName="/ppt/media/image53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63.png" ContentType="image/png"/>
  <Override PartName="/ppt/media/image20.png" ContentType="image/png"/>
  <Override PartName="/ppt/media/image8.png" ContentType="image/png"/>
  <Override PartName="/ppt/media/image21.png" ContentType="image/png"/>
  <Override PartName="/ppt/media/image30.png" ContentType="image/png"/>
  <Override PartName="/ppt/media/image37.png" ContentType="image/png"/>
  <Override PartName="/ppt/media/image54.png" ContentType="image/png"/>
  <Override PartName="/ppt/media/image11.png" ContentType="image/png"/>
  <Override PartName="/ppt/media/image38.png" ContentType="image/png"/>
  <Override PartName="/ppt/media/image55.png" ContentType="image/png"/>
  <Override PartName="/ppt/media/image12.png" ContentType="image/png"/>
  <Override PartName="/ppt/media/image39.png" ContentType="image/png"/>
  <Override PartName="/ppt/media/image13.png" ContentType="image/png"/>
  <Override PartName="/ppt/media/image5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4.png" ContentType="image/png"/>
  <Override PartName="/ppt/media/image5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553653C-C459-4E16-8613-CB69F4CFDFB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The smoothness condition requires that if two observations xi , xj are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close, then it’s expected that yi , yj have the same value. The manifold condition requires synthetic data generation to occur within local Euclidean topological spaces.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EXPLAIN AULC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EXPLAIN BETTER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17800" indent="-2178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Explain logic reasoning for the order of work + why it is useful + context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824671-F991-4AE6-98F3-FCBD711C8BB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B81021-2B8B-485A-88BA-9F26E48ABC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8C52B4-EF52-4F52-9D9D-412475DD236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2AD27C-7CFA-40E4-A26D-38C572DB81A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ABFDCE-5F8D-49AB-8C00-A76B004C42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1255F7-F5AD-445A-9953-104C343001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704E61-F68C-48AE-B82C-940D4FD7DF9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AE3E0E-0D54-49D8-A9F6-ADBF0B22C6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CC533CB-CEEA-4C58-BFE4-A9932AE0047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17B57F-AC49-4E0E-974A-8CEE2604DE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C69C81-EB5E-4606-993E-B6E651E442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E678D8-8F46-45A8-87D8-E5D2959E15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form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hyperlink" Target="http://www.ehu.eus/ccwintco" TargetMode="External"/><Relationship Id="rId3" Type="http://schemas.openxmlformats.org/officeDocument/2006/relationships/hyperlink" Target="https://archive.ics.uci.edu/" TargetMode="External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5.png"/><Relationship Id="rId3" Type="http://schemas.openxmlformats.org/officeDocument/2006/relationships/image" Target="../media/image15.png"/><Relationship Id="rId4" Type="http://schemas.openxmlformats.org/officeDocument/2006/relationships/image" Target="../media/image15.png"/><Relationship Id="rId5" Type="http://schemas.openxmlformats.org/officeDocument/2006/relationships/image" Target="../media/image15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1.jpe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" Target="slide49.xml"/><Relationship Id="rId3" Type="http://schemas.openxmlformats.org/officeDocument/2006/relationships/slide" Target="slide50.xml"/><Relationship Id="rId4" Type="http://schemas.openxmlformats.org/officeDocument/2006/relationships/slide" Target="slide53.xml"/><Relationship Id="rId5" Type="http://schemas.openxmlformats.org/officeDocument/2006/relationships/slide" Target="slide59.xml"/><Relationship Id="rId6" Type="http://schemas.openxmlformats.org/officeDocument/2006/relationships/slide" Target="slide63.xml"/><Relationship Id="rId7" Type="http://schemas.openxmlformats.org/officeDocument/2006/relationships/slide" Target="slide67.xml"/><Relationship Id="rId8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9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" Target="slide46.xml"/><Relationship Id="rId5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" Target="slide46.xml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4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" Target="slide46.xml"/><Relationship Id="rId5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" Target="slide46.xml"/><Relationship Id="rId5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9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0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5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1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" Target="slide46.xml"/><Relationship Id="rId5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4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" Target="slide46.xml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7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" Target="slide46.xml"/><Relationship Id="rId5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" Target="slide46.xml"/><Relationship Id="rId5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2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0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" Target="slide46.xml"/><Relationship Id="rId6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5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6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7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" Target="slide46.xml"/><Relationship Id="rId5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8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0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" Target="slide46.xml"/><Relationship Id="rId5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3.png"/><Relationship Id="rId3" Type="http://schemas.openxmlformats.org/officeDocument/2006/relationships/slide" Target="slide46.xml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09360" y="662400"/>
            <a:ext cx="10689480" cy="2378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rmAutofit fontScale="91000"/>
          </a:bodyPr>
          <a:p>
            <a:pPr indent="0" algn="ctr">
              <a:lnSpc>
                <a:spcPct val="90000"/>
              </a:lnSpc>
              <a:spcBef>
                <a:spcPts val="1417"/>
              </a:spcBef>
              <a:buNone/>
            </a:pPr>
            <a:r>
              <a:rPr b="1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The Role of Synthetic Data in Improving Supervised Learning Methods</a:t>
            </a:r>
            <a:br>
              <a:rPr sz="4400"/>
            </a:br>
            <a:br>
              <a:rPr sz="2000"/>
            </a:b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Case of Land Use/Land Cover Classification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1523880" y="3183480"/>
            <a:ext cx="9142200" cy="624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228600"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"/>
                <a:ea typeface="Arial"/>
              </a:rPr>
              <a:t>PhD Examination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18"/>
          <p:cNvSpPr/>
          <p:nvPr/>
        </p:nvSpPr>
        <p:spPr>
          <a:xfrm>
            <a:off x="3763080" y="5839560"/>
            <a:ext cx="4885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DejaVu Sans"/>
              </a:rPr>
              <a:t>NOVA Information Management School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e6770"/>
                </a:solidFill>
                <a:latin typeface="Cantarell"/>
                <a:ea typeface="DejaVu Sans"/>
              </a:rPr>
              <a:t>Doctoral Program in Information Management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e6770"/>
                </a:solidFill>
                <a:latin typeface="Cantarell"/>
                <a:ea typeface="DejaVu Sans"/>
              </a:rPr>
              <a:t>October 12th, 2023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Subtitle 2"/>
          <p:cNvSpPr/>
          <p:nvPr/>
        </p:nvSpPr>
        <p:spPr>
          <a:xfrm>
            <a:off x="1617120" y="3913920"/>
            <a:ext cx="914220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"/>
                <a:ea typeface="DejaVu Sans"/>
              </a:rPr>
              <a:t>João Pedro Martins Ribeiro da Fonseca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998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"/>
                <a:ea typeface="Cantarell"/>
              </a:rPr>
              <a:t>jpfonseca@novaims.unl.pt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" name="Group 4"/>
          <p:cNvGrpSpPr/>
          <p:nvPr/>
        </p:nvGrpSpPr>
        <p:grpSpPr>
          <a:xfrm>
            <a:off x="0" y="0"/>
            <a:ext cx="1209600" cy="6856200"/>
            <a:chOff x="0" y="0"/>
            <a:chExt cx="1209600" cy="6856200"/>
          </a:xfrm>
        </p:grpSpPr>
        <p:grpSp>
          <p:nvGrpSpPr>
            <p:cNvPr id="52" name="Group 22"/>
            <p:cNvGrpSpPr/>
            <p:nvPr/>
          </p:nvGrpSpPr>
          <p:grpSpPr>
            <a:xfrm>
              <a:off x="0" y="1251360"/>
              <a:ext cx="384120" cy="5604840"/>
              <a:chOff x="0" y="1251360"/>
              <a:chExt cx="384120" cy="5604840"/>
            </a:xfrm>
          </p:grpSpPr>
          <p:grpSp>
            <p:nvGrpSpPr>
              <p:cNvPr id="53" name="Group 25"/>
              <p:cNvGrpSpPr/>
              <p:nvPr/>
            </p:nvGrpSpPr>
            <p:grpSpPr>
              <a:xfrm>
                <a:off x="0" y="1251360"/>
                <a:ext cx="384120" cy="5169960"/>
                <a:chOff x="0" y="1251360"/>
                <a:chExt cx="384120" cy="5169960"/>
              </a:xfrm>
            </p:grpSpPr>
            <p:sp>
              <p:nvSpPr>
                <p:cNvPr id="54" name="Rectangle 27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5" name="Rectangle 28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6" name="Rectangle 29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7" name="Rectangle 30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8" name="Rectangle 31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9" name="Rectangle 32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0" name="Rectangle 33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1" name="Rectangle 34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2" name="Rectangle 35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3" name="Rectangle 36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4" name="Rectangle 37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5" name="Rectangle 38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</p:grpSp>
          <p:sp>
            <p:nvSpPr>
              <p:cNvPr id="66" name="Rectangle 24"/>
              <p:cNvSpPr/>
              <p:nvPr/>
            </p:nvSpPr>
            <p:spPr>
              <a:xfrm>
                <a:off x="0" y="6423120"/>
                <a:ext cx="183960" cy="433080"/>
              </a:xfrm>
              <a:prstGeom prst="rect">
                <a:avLst/>
              </a:prstGeom>
              <a:solidFill>
                <a:srgbClr val="5e67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ntarell"/>
                  <a:ea typeface="DejaVu Sans"/>
                </a:endParaRPr>
              </a:p>
            </p:txBody>
          </p:sp>
        </p:grpSp>
        <p:pic>
          <p:nvPicPr>
            <p:cNvPr id="67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8" name="Subtitle 2"/>
          <p:cNvSpPr/>
          <p:nvPr/>
        </p:nvSpPr>
        <p:spPr>
          <a:xfrm>
            <a:off x="712800" y="4853160"/>
            <a:ext cx="1095120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5e6770"/>
                </a:solidFill>
                <a:latin typeface="Cantarell"/>
                <a:ea typeface="DejaVu Sans"/>
              </a:rPr>
              <a:t>Supervisor:</a:t>
            </a:r>
            <a:r>
              <a:rPr b="0" lang="en-US" sz="2000" spc="-1" strike="noStrike">
                <a:solidFill>
                  <a:srgbClr val="5e6770"/>
                </a:solidFill>
                <a:latin typeface="Cantarel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5e6770"/>
                </a:solidFill>
                <a:latin typeface="Cantarell"/>
                <a:ea typeface="Cantarell"/>
              </a:rPr>
              <a:t>Doctor Fernando José Ferreira Lucas Bação</a:t>
            </a:r>
            <a:r>
              <a:rPr b="0" lang="en-US" sz="2000" spc="-1" strike="noStrike">
                <a:solidFill>
                  <a:srgbClr val="5e6770"/>
                </a:solidFill>
                <a:latin typeface="Cantarell"/>
                <a:ea typeface="DejaVu Sans"/>
              </a:rPr>
              <a:t> (</a:t>
            </a:r>
            <a:r>
              <a:rPr b="0" lang="en-US" sz="2000" spc="-1" strike="noStrike">
                <a:solidFill>
                  <a:srgbClr val="5e6770"/>
                </a:solidFill>
                <a:latin typeface="Cantarell"/>
                <a:ea typeface="Cantarell"/>
              </a:rPr>
              <a:t>bacao@novaims.unl.pt)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1658600" y="6588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6538578B-3914-4E84-9BB2-36EAEE6723E8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 – </a:t>
            </a: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State of Research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706680" y="1408680"/>
            <a:ext cx="4126680" cy="4851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Key principles: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Common methodological approach across chapters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Use of publicly available data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Ensure reproducibility of every step in the process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Make every research output available to the community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50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251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252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253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54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55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56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57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58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59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60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61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62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63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64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65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266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267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5097240" y="1408680"/>
            <a:ext cx="6789600" cy="469728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5370480" y="6106680"/>
            <a:ext cx="626940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Structure and methodological approach used in this dissertation.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D91FFCD0-D869-47B1-9D5D-ABB8D5DFF539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 – </a:t>
            </a: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State of Research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706680" y="1408680"/>
            <a:ext cx="4126680" cy="4851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Key principles: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Common methodological approach across chapters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Use of publicly available data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Ensure reproducibility of every step in the process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Make every research output available to the community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73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274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275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276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77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78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79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80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81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82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83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84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85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86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87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88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289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290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91" name="" descr=""/>
          <p:cNvPicPr/>
          <p:nvPr/>
        </p:nvPicPr>
        <p:blipFill>
          <a:blip r:embed="rId2"/>
          <a:stretch/>
        </p:blipFill>
        <p:spPr>
          <a:xfrm>
            <a:off x="5085000" y="1842120"/>
            <a:ext cx="6947280" cy="2055240"/>
          </a:xfrm>
          <a:prstGeom prst="rect">
            <a:avLst/>
          </a:prstGeom>
          <a:ln w="0">
            <a:noFill/>
          </a:ln>
        </p:spPr>
      </p:pic>
      <p:sp>
        <p:nvSpPr>
          <p:cNvPr id="292" name=""/>
          <p:cNvSpPr/>
          <p:nvPr/>
        </p:nvSpPr>
        <p:spPr>
          <a:xfrm>
            <a:off x="693720" y="4911840"/>
            <a:ext cx="3975840" cy="1166760"/>
          </a:xfrm>
          <a:prstGeom prst="rect">
            <a:avLst/>
          </a:prstGeom>
          <a:noFill/>
          <a:ln w="38099">
            <a:solidFill>
              <a:srgbClr val="c0d6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5473080" y="4398480"/>
            <a:ext cx="6045480" cy="14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e6770"/>
                </a:solidFill>
                <a:latin typeface="Cantarell"/>
                <a:ea typeface="Cantarell"/>
              </a:rPr>
              <a:t>Installable via “pip” and “conda”: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d3d3d3"/>
                </a:highlight>
                <a:latin typeface="FreeMono"/>
                <a:ea typeface="FreeMono"/>
              </a:rPr>
              <a:t>pip install ml-research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d3d3d3"/>
                </a:highlight>
                <a:latin typeface="FreeMono"/>
                <a:ea typeface="FreeMono"/>
              </a:rPr>
              <a:t>conda install -c conda-forge ml-research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73A0D873-D626-4A9D-BB33-D3BAE385358B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 – </a:t>
            </a: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Methodological approach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706680" y="1408680"/>
            <a:ext cx="3913920" cy="4851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Data collection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Performance metrics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Experimental procedure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Ranking tables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Statistical analysis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97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298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299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300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01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02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03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04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05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06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07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08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09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10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11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12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313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314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5389200" y="1408680"/>
            <a:ext cx="6290640" cy="4851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Source (LULC datasets)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Universidad del País Vasco - Grupo de Inteligencia Computacional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ntarell Light"/>
                <a:ea typeface="Cantarell Light"/>
                <a:hlinkClick r:id="rId2"/>
              </a:rPr>
              <a:t>http://www.ehu.eus/ccwintco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Source (Multidisciplinary)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UC Irvine Machine Learning Repository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ntarell Light"/>
                <a:ea typeface="Cantarell Light"/>
                <a:hlinkClick r:id="rId3"/>
              </a:rPr>
              <a:t>https://archive.ics.uci.edu/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A1E142D7-B5DE-4138-89B7-2DAEE19890CD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 – </a:t>
            </a: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Methodological approach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706680" y="1408680"/>
            <a:ext cx="3913920" cy="4851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Data collection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Performance metrics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Experimental procedure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Ranking tables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Statistical analysis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19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320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321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322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23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24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25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26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27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28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29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30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31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32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33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34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335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336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5389200" y="1408680"/>
            <a:ext cx="6290640" cy="4851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Standard performance metrics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Arial"/>
              </a:rPr>
              <a:t>Overall Accuracy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Arial"/>
              </a:rPr>
              <a:t>Geometric mean score (</a:t>
            </a: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root of the product of class-wise sensitivity</a:t>
            </a: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Arial"/>
              </a:rPr>
              <a:t>/recall)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Arial"/>
              </a:rPr>
              <a:t>F1-Score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Active Learning metrics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AULC – Area Under the Learning Curve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DUR – Data Utilization Rate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3F3A6AB1-9A6A-498B-8390-DC5B0F3B3843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 – </a:t>
            </a: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Methodological approach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706680" y="1408680"/>
            <a:ext cx="4216680" cy="4851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Data collection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Performance metrics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Experimental procedure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Ranking tables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Statistical analysis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41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342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343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344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45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46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47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48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49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50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51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52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53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54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55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56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357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358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7425000" y="3501720"/>
            <a:ext cx="3222000" cy="2891880"/>
          </a:xfrm>
          <a:prstGeom prst="rect">
            <a:avLst/>
          </a:prstGeom>
          <a:ln w="0">
            <a:noFill/>
          </a:ln>
        </p:spPr>
      </p:pic>
      <p:pic>
        <p:nvPicPr>
          <p:cNvPr id="360" name="" descr=""/>
          <p:cNvPicPr/>
          <p:nvPr/>
        </p:nvPicPr>
        <p:blipFill>
          <a:blip r:embed="rId3"/>
          <a:stretch/>
        </p:blipFill>
        <p:spPr>
          <a:xfrm>
            <a:off x="6291000" y="1364400"/>
            <a:ext cx="4952520" cy="2004120"/>
          </a:xfrm>
          <a:prstGeom prst="rect">
            <a:avLst/>
          </a:prstGeom>
          <a:ln w="0">
            <a:noFill/>
          </a:ln>
        </p:spPr>
      </p:pic>
      <p:cxnSp>
        <p:nvCxnSpPr>
          <p:cNvPr id="361" name=""/>
          <p:cNvCxnSpPr/>
          <p:nvPr/>
        </p:nvCxnSpPr>
        <p:spPr>
          <a:xfrm>
            <a:off x="7228800" y="3435840"/>
            <a:ext cx="3489840" cy="360"/>
          </a:xfrm>
          <a:prstGeom prst="straightConnector1">
            <a:avLst/>
          </a:prstGeom>
          <a:ln w="19049">
            <a:solidFill>
              <a:srgbClr val="5e6770"/>
            </a:solidFill>
          </a:ln>
        </p:spPr>
      </p:cxnSp>
      <p:sp>
        <p:nvSpPr>
          <p:cNvPr id="362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AD00FD77-F5BD-4714-8D15-4F56E50DA9D7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 – </a:t>
            </a: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Methodological approach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706680" y="1408680"/>
            <a:ext cx="4216680" cy="4851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Data collection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Performance metrics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Experimental procedure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Ranking tables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Statistical analysis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65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366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367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368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69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70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71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72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73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74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75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76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77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78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79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80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381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382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3" name="PlaceHolder 2"/>
          <p:cNvSpPr/>
          <p:nvPr/>
        </p:nvSpPr>
        <p:spPr>
          <a:xfrm>
            <a:off x="5389200" y="1408680"/>
            <a:ext cx="6290640" cy="48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Mean rankings will be used to aggregate results across multiple datasets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Fluctuations of performance scores between datasets make the analysis of mean scores less accurate.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use of mean rankings are generally recommended in this scenario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EDAD6C20-F6F8-45B1-8C2E-E60BD9B6DBBC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 – </a:t>
            </a: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Methodological approach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706680" y="1408680"/>
            <a:ext cx="4216680" cy="4851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Data collection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Performance metrics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Experimental procedure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Ranking tables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Statistical analysis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7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388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389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390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91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92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93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94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95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96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97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98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399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00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01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02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403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404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05" name="PlaceHolder 2"/>
          <p:cNvSpPr/>
          <p:nvPr/>
        </p:nvSpPr>
        <p:spPr>
          <a:xfrm>
            <a:off x="5389200" y="1408680"/>
            <a:ext cx="6290640" cy="48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Methods used must account for the multiple comparison problem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Two tests used: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Arial"/>
              </a:rPr>
              <a:t>Friedman test: Understand whether there is a difference across methods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Arial"/>
              </a:rPr>
              <a:t>Holm-Bonferroni or Wilcoxon signed-rank test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0758A0FE-EF79-496C-B927-B76211A5FFB8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783360" y="1345680"/>
            <a:ext cx="67528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5e6770"/>
                </a:solidFill>
                <a:latin typeface="Cantarell"/>
                <a:ea typeface="Cantarell"/>
              </a:rPr>
              <a:t>Tabular and Latent Space Synthetic Data Generation:</a:t>
            </a:r>
            <a:r>
              <a:rPr b="0" lang="en-US" sz="3600" spc="-1" strike="noStrike">
                <a:solidFill>
                  <a:srgbClr val="5e6770"/>
                </a:solidFill>
                <a:latin typeface="Cantarell"/>
                <a:ea typeface="Cantarell"/>
              </a:rPr>
              <a:t> </a:t>
            </a:r>
            <a:r>
              <a:rPr b="0" lang="en-US" sz="36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 Literature Review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2"/>
          <p:cNvSpPr/>
          <p:nvPr/>
        </p:nvSpPr>
        <p:spPr>
          <a:xfrm>
            <a:off x="783360" y="3287160"/>
            <a:ext cx="6752880" cy="28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Published as: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Fonseca, J.</a:t>
            </a: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, &amp; Bacao, F. (2023). Tabular and latent space synthetic data generation: a literature review. Journal of Big Data, 10(1), 115.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1"/>
          <a:stretch/>
        </p:blipFill>
        <p:spPr>
          <a:xfrm>
            <a:off x="7536600" y="1590480"/>
            <a:ext cx="4655160" cy="5046120"/>
          </a:xfrm>
          <a:prstGeom prst="rect">
            <a:avLst/>
          </a:prstGeom>
          <a:ln w="0">
            <a:noFill/>
          </a:ln>
        </p:spPr>
      </p:pic>
      <p:grpSp>
        <p:nvGrpSpPr>
          <p:cNvPr id="410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411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412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413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14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15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16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17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18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19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20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21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22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23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24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25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426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427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2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28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CBEA4236-2A53-4433-90DB-25C5D09BA0C0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Tabular and Latent Space Synthetic Data Generation: 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 Literature Review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1229760" y="1638720"/>
            <a:ext cx="10122480" cy="434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broad potential of </a:t>
            </a: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SDG </a:t>
            </a: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motivated the development of new algorithms, </a:t>
            </a: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specialized in data generation for specific data formats and ML tasks</a:t>
            </a: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However, one of the most common data formats used in industrial applications, tabular data, is generally overlooked.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In this paper, we analyze tabular and latent space synthetic data generation algorithms.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Propose </a:t>
            </a:r>
            <a:r>
              <a:rPr b="1" lang="en-US" sz="2000" spc="-1" strike="noStrike">
                <a:solidFill>
                  <a:srgbClr val="5e6770"/>
                </a:solidFill>
                <a:latin typeface="Cantarell"/>
                <a:ea typeface="Cantarell"/>
              </a:rPr>
              <a:t>a unified and extended taxonomy</a:t>
            </a: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for SDG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5e6770"/>
                </a:solidFill>
                <a:latin typeface="Cantarell"/>
                <a:ea typeface="Cantarell"/>
              </a:rPr>
              <a:t>Review 70 SDG</a:t>
            </a: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algorithms across 6 ML tasks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Distinguish </a:t>
            </a:r>
            <a:r>
              <a:rPr b="1" lang="en-US" sz="2000" spc="-1" strike="noStrike">
                <a:solidFill>
                  <a:srgbClr val="5e6770"/>
                </a:solidFill>
                <a:latin typeface="Cantarell"/>
                <a:ea typeface="Cantarell"/>
              </a:rPr>
              <a:t>generation mechanisms into 6 categories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Review </a:t>
            </a:r>
            <a:r>
              <a:rPr b="1" lang="en-US" sz="2000" spc="-1" strike="noStrike">
                <a:solidFill>
                  <a:srgbClr val="5e6770"/>
                </a:solidFill>
                <a:latin typeface="Cantarell"/>
                <a:ea typeface="Cantarell"/>
              </a:rPr>
              <a:t>performance metrics to evaluate the quality of synthetic data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31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432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433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434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35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36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37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38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39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40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41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42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43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44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45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46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447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448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49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A11128FF-DCF7-4074-A71C-BB410EC29B6C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Tabular and Latent Space Synthetic Data Generation: 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 Literature Review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51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452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453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454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55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56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57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58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59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60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61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62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63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64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65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66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467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468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69" name="" descr=""/>
          <p:cNvPicPr/>
          <p:nvPr/>
        </p:nvPicPr>
        <p:blipFill>
          <a:blip r:embed="rId2"/>
          <a:stretch/>
        </p:blipFill>
        <p:spPr>
          <a:xfrm>
            <a:off x="2745720" y="1741320"/>
            <a:ext cx="7187760" cy="3931560"/>
          </a:xfrm>
          <a:prstGeom prst="rect">
            <a:avLst/>
          </a:prstGeom>
          <a:ln w="0">
            <a:noFill/>
          </a:ln>
        </p:spPr>
      </p:pic>
      <p:sp>
        <p:nvSpPr>
          <p:cNvPr id="470" name=""/>
          <p:cNvSpPr/>
          <p:nvPr/>
        </p:nvSpPr>
        <p:spPr>
          <a:xfrm>
            <a:off x="2747520" y="5877000"/>
            <a:ext cx="718668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General taxonomy of data generation mechanisms proposed in this paper.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05306157-F27A-4125-BDF8-AD57CCE91655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29760" y="-86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Agenda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229760" y="1171800"/>
            <a:ext cx="10751760" cy="525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AutoNum type="arabicPeriod"/>
            </a:pPr>
            <a:r>
              <a:rPr b="1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About me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AutoNum type="arabicPeriod"/>
            </a:pPr>
            <a:r>
              <a:rPr b="1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Introduction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AutoNum type="arabicPeriod"/>
            </a:pP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Tabular and Latent Space Synthetic Data Generation: A </a:t>
            </a:r>
            <a:r>
              <a:rPr b="1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Literature Review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AutoNum type="arabicPeriod"/>
            </a:pPr>
            <a:r>
              <a:rPr b="1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Geometric SMOTE</a:t>
            </a:r>
            <a:r>
              <a:rPr b="1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</a:t>
            </a: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for Imbalanced Datasets </a:t>
            </a:r>
            <a:r>
              <a:rPr b="1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with Nominal and Continuous Features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AutoNum type="arabicPeriod"/>
            </a:pP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Improving Imbalanced </a:t>
            </a:r>
            <a:r>
              <a:rPr b="1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Land Cover Classification with K-means SMOTE</a:t>
            </a: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: Detecting and Oversampling Distinctive Minority Spectral Signatures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AutoNum type="arabicPeriod"/>
            </a:pP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Increasing the Effectiveness of Active Learning: Introducing </a:t>
            </a:r>
            <a:r>
              <a:rPr b="1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Artificial Data Generation in Active Learning</a:t>
            </a:r>
            <a:r>
              <a:rPr b="1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</a:t>
            </a: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for Land Use/Land Cover Classification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AutoNum type="arabicPeriod"/>
            </a:pP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Improving </a:t>
            </a:r>
            <a:r>
              <a:rPr b="1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Active Learning</a:t>
            </a: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Performance Through the Use of </a:t>
            </a:r>
            <a:r>
              <a:rPr b="1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Data Augmentation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AutoNum type="arabicPeriod"/>
            </a:pPr>
            <a:r>
              <a:rPr b="1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Conclusions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2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73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74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75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6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7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8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9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0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1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2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3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4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5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6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7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88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89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0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43C032C1-3036-4E81-84AB-EEE3B610A238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Tabular and Latent Space Synthetic Data Generation: 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 Literature Review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73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474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475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476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77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78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79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80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81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82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83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84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85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86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87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488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489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490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91" name="" descr=""/>
          <p:cNvPicPr/>
          <p:nvPr/>
        </p:nvPicPr>
        <p:blipFill>
          <a:blip r:embed="rId2"/>
          <a:stretch/>
        </p:blipFill>
        <p:spPr>
          <a:xfrm>
            <a:off x="3074040" y="1498680"/>
            <a:ext cx="6433560" cy="451764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3784680" y="6044760"/>
            <a:ext cx="510984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Analysis of synthetic data generation mechanisms.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6988634A-5C5A-4E9F-8A3C-ABA728623073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Tabular and Latent Space Synthetic Data Generation: 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 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Literature Review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1229760" y="1498680"/>
            <a:ext cx="10122480" cy="472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412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Conclusions: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There are several approaches to generate synthetic data across a wide range of tasks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However, there are several limitations in the literature regarding: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Latent space learning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Selection of generation mechanisms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Data privacy mechanisms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Analysis of quality of synthetic data for regularization techniques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Consistency and interpretability of generative neural network methods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Ensemble techniques for tabular data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Oversampling tabular data with mixed data types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Lack of research of synthetic data generation in tabular few-shot learning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Lack of research of the effect of synthetic data towards model fairness and bias.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96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497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498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499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00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01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02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03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04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05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06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07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08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09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10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11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512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513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14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A9C58B51-D8A5-4797-B80B-0DB269A0A9DC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" descr=""/>
          <p:cNvPicPr/>
          <p:nvPr/>
        </p:nvPicPr>
        <p:blipFill>
          <a:blip r:embed="rId1"/>
          <a:stretch/>
        </p:blipFill>
        <p:spPr>
          <a:xfrm>
            <a:off x="7539480" y="1590480"/>
            <a:ext cx="4651920" cy="5042880"/>
          </a:xfrm>
          <a:prstGeom prst="rect">
            <a:avLst/>
          </a:prstGeom>
          <a:ln w="0">
            <a:noFill/>
          </a:ln>
        </p:spPr>
      </p:pic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783360" y="1345680"/>
            <a:ext cx="67528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Geometric SMOTE for Imbalanced Datasets with Nominal and Continuous Features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7" name="PlaceHolder 2"/>
          <p:cNvSpPr/>
          <p:nvPr/>
        </p:nvSpPr>
        <p:spPr>
          <a:xfrm>
            <a:off x="783360" y="3287160"/>
            <a:ext cx="6752880" cy="28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Published as: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Fonseca, J.</a:t>
            </a: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, &amp; Bacao, F. (2023). Geometric SMOTE for imbalanced datasets with nominal and continuous features. Expert Systems with Applications, 234, 121053.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8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519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520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521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22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23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24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25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26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27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28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29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30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31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32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33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534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535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2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36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0C923B90-0159-4050-90F1-11D4BCECEC8A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Geometric SMOTE for Imbalanced Datasets with Nominal and Continuous Features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1229760" y="1825560"/>
            <a:ext cx="10122480" cy="434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Since the proposal of the Synthetic Minority Oversampling TEchnique (SMOTE), various SMOTE variants and neural network-based oversampling methods have been developed.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However, the options to oversample datasets with nominal and continuous features are limited.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We propose Geometric SMOTE for Nominal and Continuous features (G-SMOTENC)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Our method modifies SMOTENC’s encoding and generation mechanism for nominal features while using G-SMOTE’s data selection mechanism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39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540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541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542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43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44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45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46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47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48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49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50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51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52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53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54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555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556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57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1F53EE11-77CD-48A5-9E05-BD718AE940E8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Geometric SMOTE for Imbalanced Datasets with Nominal and Continuous Features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59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560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561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562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63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64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65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66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67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68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69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70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71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72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73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74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575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576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77" name="" descr=""/>
          <p:cNvPicPr/>
          <p:nvPr/>
        </p:nvPicPr>
        <p:blipFill>
          <a:blip r:embed="rId2"/>
          <a:stretch/>
        </p:blipFill>
        <p:spPr>
          <a:xfrm>
            <a:off x="2453400" y="2091600"/>
            <a:ext cx="7772760" cy="2947320"/>
          </a:xfrm>
          <a:prstGeom prst="rect">
            <a:avLst/>
          </a:prstGeom>
          <a:ln w="0">
            <a:noFill/>
          </a:ln>
        </p:spPr>
      </p:pic>
      <p:sp>
        <p:nvSpPr>
          <p:cNvPr id="578" name=""/>
          <p:cNvSpPr/>
          <p:nvPr/>
        </p:nvSpPr>
        <p:spPr>
          <a:xfrm>
            <a:off x="4415400" y="5150520"/>
            <a:ext cx="384840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Visual depiction of G-SMOTENC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D8085F79-AC64-4413-81EF-4C243B53A795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Geometric SMOTE for Imbalanced Datasets with Nominal and Continuous Features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81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582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583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584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85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86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87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88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89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90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91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92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93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94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95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596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597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598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9" name=""/>
          <p:cNvSpPr/>
          <p:nvPr/>
        </p:nvSpPr>
        <p:spPr>
          <a:xfrm>
            <a:off x="1744560" y="4705920"/>
            <a:ext cx="893700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Mean rankings over the different datasets (20), folds (5) and runs (3) used in the experiment.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00" name=""/>
          <p:cNvGrpSpPr/>
          <p:nvPr/>
        </p:nvGrpSpPr>
        <p:grpSpPr>
          <a:xfrm>
            <a:off x="1866960" y="2491560"/>
            <a:ext cx="8678520" cy="2127240"/>
            <a:chOff x="1866960" y="2491560"/>
            <a:chExt cx="8678520" cy="2127240"/>
          </a:xfrm>
        </p:grpSpPr>
        <p:pic>
          <p:nvPicPr>
            <p:cNvPr id="601" name="" descr=""/>
            <p:cNvPicPr/>
            <p:nvPr/>
          </p:nvPicPr>
          <p:blipFill>
            <a:blip r:embed="rId2"/>
            <a:srcRect l="0" t="83526" r="0" b="0"/>
            <a:stretch/>
          </p:blipFill>
          <p:spPr>
            <a:xfrm>
              <a:off x="1866960" y="4128840"/>
              <a:ext cx="8678520" cy="48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2" name="" descr=""/>
            <p:cNvPicPr/>
            <p:nvPr/>
          </p:nvPicPr>
          <p:blipFill>
            <a:blip r:embed="rId3"/>
            <a:srcRect l="0" t="0" r="0" b="87581"/>
            <a:stretch/>
          </p:blipFill>
          <p:spPr>
            <a:xfrm>
              <a:off x="1866960" y="2491560"/>
              <a:ext cx="8678520" cy="369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3" name="" descr=""/>
            <p:cNvPicPr/>
            <p:nvPr/>
          </p:nvPicPr>
          <p:blipFill>
            <a:blip r:embed="rId4"/>
            <a:srcRect l="0" t="19931" r="0" b="65942"/>
            <a:stretch/>
          </p:blipFill>
          <p:spPr>
            <a:xfrm>
              <a:off x="1866960" y="2860920"/>
              <a:ext cx="8678520" cy="41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4" name="" descr=""/>
            <p:cNvPicPr/>
            <p:nvPr/>
          </p:nvPicPr>
          <p:blipFill>
            <a:blip r:embed="rId5"/>
            <a:srcRect l="0" t="41945" r="0" b="44931"/>
            <a:stretch/>
          </p:blipFill>
          <p:spPr>
            <a:xfrm>
              <a:off x="1866960" y="3308400"/>
              <a:ext cx="8678520" cy="389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5" name="" descr=""/>
            <p:cNvPicPr/>
            <p:nvPr/>
          </p:nvPicPr>
          <p:blipFill>
            <a:blip r:embed="rId6"/>
            <a:srcRect l="0" t="62121" r="0" b="23842"/>
            <a:stretch/>
          </p:blipFill>
          <p:spPr>
            <a:xfrm>
              <a:off x="1866960" y="3698640"/>
              <a:ext cx="8678520" cy="417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6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8D8343D4-DCA8-4398-9B7F-58477A82B44D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Geometric SMOTE for Imbalanced Datasets with Nominal and Continuous Features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/>
          </p:nvPr>
        </p:nvSpPr>
        <p:spPr>
          <a:xfrm>
            <a:off x="1229760" y="1825560"/>
            <a:ext cx="10122480" cy="434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412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Conclusions: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proposed method can be considered a generalization of the classical SMOTENC approach, since a specific parametrization of this algorithm will replicate SMOTENC’s behavior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proposed method allows a significantly wider array of possibilities and higher variability in the synthetic data being generated.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Can be applied before any type of categorical feature encoding.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proposed method consistently outperformed the remaining oversamplers, including SMOTENC and SMOTE-ENC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09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610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611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612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13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14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15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16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17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18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19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20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21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22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23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24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625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626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27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0F48032F-FAB7-4EF7-9867-2EB21692570E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" descr=""/>
          <p:cNvPicPr/>
          <p:nvPr/>
        </p:nvPicPr>
        <p:blipFill>
          <a:blip r:embed="rId1"/>
          <a:stretch/>
        </p:blipFill>
        <p:spPr>
          <a:xfrm>
            <a:off x="7562880" y="1590480"/>
            <a:ext cx="4628520" cy="5017320"/>
          </a:xfrm>
          <a:prstGeom prst="rect">
            <a:avLst/>
          </a:prstGeom>
          <a:ln w="0">
            <a:noFill/>
          </a:ln>
        </p:spPr>
      </p:pic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783360" y="1345680"/>
            <a:ext cx="67528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Improving Imbalanced Land Cover Classification with K-means SMOTE: 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Detecting and Oversampling Distinctive Minority Spectral Signatures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0" name="PlaceHolder 2"/>
          <p:cNvSpPr/>
          <p:nvPr/>
        </p:nvSpPr>
        <p:spPr>
          <a:xfrm>
            <a:off x="783360" y="3287160"/>
            <a:ext cx="6752880" cy="28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Published as: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Fonseca, J.</a:t>
            </a: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, Douzas, G., Bacao, F. (2021). Improving Imbalanced Land Cover Classification with K-Means SMOTE: Detecting and Oversampling Distinctive Minority Spectral Signatures. Information, 12(7), 266.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1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632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633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634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35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36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37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38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39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40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41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42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43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44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45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46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647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648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2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49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D7E852A0-112E-4018-AA31-29315A47051F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495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Improving Imbalanced Land Cover Classification with K-means SMOTE: 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Detecting and Oversampling Distinctive Minority Spectral Signatures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1229760" y="1825560"/>
            <a:ext cx="10447560" cy="4349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Land cover maps are a critical tool to support informed policy development, planning, and resource management decisions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However, the automatic production of Land Use/Land Cover maps is fraught with several limitations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One such challenge is the imbalanced nature of most remotely sensed data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We address the imbalanced learning problem, by using K-means and the Synthetic Minority Oversampling TEchnique (K-means SMOTE)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52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653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654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655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56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57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58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59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60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61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62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63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64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65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66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67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668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669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70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3AFE1F3C-8843-4FC5-8195-94ED1A3B6764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495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Improving Imbalanced Land Cover Classification with K-means SMOTE: 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Detecting and Oversampling Distinctive Minority Spectral Signatures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72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673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674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675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76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77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78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79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80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81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82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83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84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85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86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87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688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689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90" name="" descr=""/>
          <p:cNvPicPr/>
          <p:nvPr/>
        </p:nvPicPr>
        <p:blipFill>
          <a:blip r:embed="rId2"/>
          <a:stretch/>
        </p:blipFill>
        <p:spPr>
          <a:xfrm>
            <a:off x="2618640" y="2147040"/>
            <a:ext cx="7295040" cy="2830320"/>
          </a:xfrm>
          <a:prstGeom prst="rect">
            <a:avLst/>
          </a:prstGeom>
          <a:ln w="0">
            <a:noFill/>
          </a:ln>
        </p:spPr>
      </p:pic>
      <p:sp>
        <p:nvSpPr>
          <p:cNvPr id="691" name=""/>
          <p:cNvSpPr/>
          <p:nvPr/>
        </p:nvSpPr>
        <p:spPr>
          <a:xfrm>
            <a:off x="2949480" y="5333400"/>
            <a:ext cx="629280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Example of K-means SMOTE’s data generation process.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F75F299E-7C97-4FAD-9CEF-EDBD797E49E5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About </a:t>
            </a:r>
            <a:r>
              <a:rPr b="0" lang="en-US" sz="4400" spc="-1" strike="noStrike">
                <a:solidFill>
                  <a:srgbClr val="c0d634"/>
                </a:solidFill>
                <a:latin typeface="Cantarell"/>
                <a:ea typeface="Arial"/>
              </a:rPr>
              <a:t>me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652200" y="1405440"/>
            <a:ext cx="8441280" cy="4906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5e6770"/>
                </a:solidFill>
                <a:latin typeface="Cantarell"/>
                <a:ea typeface="Cantarell"/>
              </a:rPr>
              <a:t>Education</a:t>
            </a:r>
            <a:r>
              <a:rPr b="0" lang="en-US" sz="2600" spc="-1" strike="noStrike">
                <a:solidFill>
                  <a:srgbClr val="5e6770"/>
                </a:solidFill>
                <a:latin typeface="Cantarell Light"/>
                <a:ea typeface="Arial"/>
              </a:rPr>
              <a:t>: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Arial"/>
              </a:rPr>
              <a:t>Bsc in Economics @ NOVA SBE (2016)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Arial"/>
              </a:rPr>
              <a:t>Msc in Management @ NOVA SBE (2019)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Arial"/>
              </a:rPr>
              <a:t>Msc in Information Management @ NOVA IMS</a:t>
            </a: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(2019)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5e6770"/>
                </a:solidFill>
                <a:latin typeface="Cantarell"/>
                <a:ea typeface="Cantarell"/>
              </a:rPr>
              <a:t>Academic Positions: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Invited teaching assistant @ NOVA IMS (2019 – 2023)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Researcher @ NOVA IMS (2019 – 2020)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PhD Candidate @ NOVA IMS (2020 – 2023)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Research Intern @ NYU (early 2023)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Invited Assistant Professor @ NOVA IMS (Current)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Visiting Research Scholar @ NYU (Current)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5e6770"/>
                </a:solidFill>
                <a:latin typeface="Cantarell"/>
                <a:ea typeface="Cantarell"/>
              </a:rPr>
              <a:t>Full bio</a:t>
            </a:r>
            <a:r>
              <a:rPr b="0" lang="en-US" sz="26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: joaopfonseca.github.io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39996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3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94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95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96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7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8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9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0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1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2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3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4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5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6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7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8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09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10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1" name=""/>
          <p:cNvSpPr/>
          <p:nvPr/>
        </p:nvSpPr>
        <p:spPr>
          <a:xfrm>
            <a:off x="1229760" y="2513880"/>
            <a:ext cx="1988640" cy="19886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6349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AB313D53-E897-4562-8C2E-E8C113761487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495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Improving Imbalanced Land Cover Classification with K-means SMOTE: 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Detecting and Oversampling Distinctive Minority Spectral Signatures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94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695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696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697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98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699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00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01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02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03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04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05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06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07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08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09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710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711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12" name=""/>
          <p:cNvSpPr/>
          <p:nvPr/>
        </p:nvSpPr>
        <p:spPr>
          <a:xfrm>
            <a:off x="4011840" y="5163480"/>
            <a:ext cx="452412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Mean cross-validation scores of oversamplers.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3" name="" descr=""/>
          <p:cNvPicPr/>
          <p:nvPr/>
        </p:nvPicPr>
        <p:blipFill>
          <a:blip r:embed="rId2"/>
          <a:stretch/>
        </p:blipFill>
        <p:spPr>
          <a:xfrm>
            <a:off x="1574280" y="2220840"/>
            <a:ext cx="9399240" cy="2784960"/>
          </a:xfrm>
          <a:prstGeom prst="rect">
            <a:avLst/>
          </a:prstGeom>
          <a:ln w="0">
            <a:noFill/>
          </a:ln>
        </p:spPr>
      </p:pic>
      <p:sp>
        <p:nvSpPr>
          <p:cNvPr id="714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F444CA31-BD87-4A8C-AAC4-AED01ABADDBF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495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Improving Imbalanced Land Cover Classification with K-means SMOTE: 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Detecting and Oversampling Distinctive Minority Spectral Signatures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/>
          </p:nvPr>
        </p:nvSpPr>
        <p:spPr>
          <a:xfrm>
            <a:off x="1229760" y="1825560"/>
            <a:ext cx="10447560" cy="4349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1412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Conclusions: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 distinctive characteristic of LULC classification is the potential for some classes to contain significantly different spectral signatures (e.g., forests composed majorly by pine trees vs spruce trees)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Clustering-based synthetic data generation assists in distinguishing these differences within a minority class among clusters and avoid the generation of noisy synthetic data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To do this, we introduced K-means SMOTE in LULC, which proved to be effective across several LULC classification problems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17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718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719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720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21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22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23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24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25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26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27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28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29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30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31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32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733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734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35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BDBCA761-480B-49AE-8B12-329DA267452F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" descr=""/>
          <p:cNvPicPr/>
          <p:nvPr/>
        </p:nvPicPr>
        <p:blipFill>
          <a:blip r:embed="rId1"/>
          <a:stretch/>
        </p:blipFill>
        <p:spPr>
          <a:xfrm>
            <a:off x="7562880" y="1590480"/>
            <a:ext cx="4628520" cy="5017320"/>
          </a:xfrm>
          <a:prstGeom prst="rect">
            <a:avLst/>
          </a:prstGeom>
          <a:ln w="0">
            <a:noFill/>
          </a:ln>
        </p:spPr>
      </p:pic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783360" y="1345680"/>
            <a:ext cx="67528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Increasing the Effectiveness of Active Learning: 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Introducing Artificial Data Generation in Active Learning for Land Use/Land Cover Classification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8" name="PlaceHolder 2"/>
          <p:cNvSpPr/>
          <p:nvPr/>
        </p:nvSpPr>
        <p:spPr>
          <a:xfrm>
            <a:off x="783360" y="3287160"/>
            <a:ext cx="6752880" cy="28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Published as: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Fonseca, J.</a:t>
            </a: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, Douzas, G., Bacao, F. (2021). Increasing the Effectiveness of Active Learning: Introducing Artificial Data Generation in Active Learning for Land Use/Land Cover Classification. Remote Sensing, 13(13), 2619.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9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740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741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742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43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44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45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46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47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48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49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50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51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52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53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54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755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756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2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57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B38808DE-11F1-4829-9440-16FA846DDFD8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3444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Increasing the Effectiveness of Active Learning: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Introducing Artificial Data Generation in Active Learning for Land Use/Land Cover Classification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/>
          </p:nvPr>
        </p:nvSpPr>
        <p:spPr>
          <a:xfrm>
            <a:off x="1229760" y="1877040"/>
            <a:ext cx="10583280" cy="4298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In remote sensing, Active Learning (AL) has become an important technique to collect informative ground truth data.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It relies on user interaction, making it expensive and time consuming.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Most of the current literature attempt to optimize AL by modifying the selection criteria and the classifiers used.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5e6770"/>
                </a:solidFill>
                <a:latin typeface="Cantarell"/>
                <a:ea typeface="Cantarell"/>
              </a:rPr>
              <a:t>In this paper, we introduce a new component to the typical AL framework, the data generator.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60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761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762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763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64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65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66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67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68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69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70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71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72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73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74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75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776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777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78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AD310D26-0521-4C9A-9B5E-6FCE86A49753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3444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Increasing the Effectiveness of Active Learning: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Introducing Artificial Data Generation in Active Learning for Land Use/Land Cover Classification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80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781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782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783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84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85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86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87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88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89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90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91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92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93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94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795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796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797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98" name="" descr=""/>
          <p:cNvPicPr/>
          <p:nvPr/>
        </p:nvPicPr>
        <p:blipFill>
          <a:blip r:embed="rId2"/>
          <a:stretch/>
        </p:blipFill>
        <p:spPr>
          <a:xfrm>
            <a:off x="6611040" y="1737000"/>
            <a:ext cx="5221800" cy="4033440"/>
          </a:xfrm>
          <a:prstGeom prst="rect">
            <a:avLst/>
          </a:prstGeom>
          <a:ln w="0">
            <a:noFill/>
          </a:ln>
        </p:spPr>
      </p:pic>
      <p:sp>
        <p:nvSpPr>
          <p:cNvPr id="799" name=""/>
          <p:cNvSpPr/>
          <p:nvPr/>
        </p:nvSpPr>
        <p:spPr>
          <a:xfrm>
            <a:off x="7141680" y="5821560"/>
            <a:ext cx="40989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Proposed method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0" name="" descr=""/>
          <p:cNvPicPr/>
          <p:nvPr/>
        </p:nvPicPr>
        <p:blipFill>
          <a:blip r:embed="rId3"/>
          <a:stretch/>
        </p:blipFill>
        <p:spPr>
          <a:xfrm>
            <a:off x="939960" y="1867320"/>
            <a:ext cx="5064840" cy="3965400"/>
          </a:xfrm>
          <a:prstGeom prst="rect">
            <a:avLst/>
          </a:prstGeom>
          <a:ln w="0">
            <a:noFill/>
          </a:ln>
        </p:spPr>
      </p:pic>
      <p:sp>
        <p:nvSpPr>
          <p:cNvPr id="801" name=""/>
          <p:cNvSpPr/>
          <p:nvPr/>
        </p:nvSpPr>
        <p:spPr>
          <a:xfrm>
            <a:off x="840600" y="5821560"/>
            <a:ext cx="526392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Typical AL framework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2" name=""/>
          <p:cNvCxnSpPr/>
          <p:nvPr/>
        </p:nvCxnSpPr>
        <p:spPr>
          <a:xfrm>
            <a:off x="6104880" y="3408120"/>
            <a:ext cx="411120" cy="360"/>
          </a:xfrm>
          <a:prstGeom prst="straightConnector1">
            <a:avLst/>
          </a:prstGeom>
          <a:ln w="57150">
            <a:solidFill>
              <a:srgbClr val="5e6770"/>
            </a:solidFill>
            <a:tailEnd len="med" type="arrow" w="med"/>
          </a:ln>
        </p:spPr>
      </p:cxnSp>
      <p:sp>
        <p:nvSpPr>
          <p:cNvPr id="803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20486C20-5CC3-488A-8C3E-76367D5ACD78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3444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1414"/>
              </a:spcBef>
              <a:buNone/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Increasing the Effectiveness of Active Learning: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Introducing Artificial Data Generation in Active Learning for Land Use/Land Cover Classification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05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806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807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808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09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10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11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12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13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14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15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16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17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18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19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20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821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822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23" name="" descr=""/>
          <p:cNvPicPr/>
          <p:nvPr/>
        </p:nvPicPr>
        <p:blipFill>
          <a:blip r:embed="rId2"/>
          <a:stretch/>
        </p:blipFill>
        <p:spPr>
          <a:xfrm>
            <a:off x="2731680" y="4161960"/>
            <a:ext cx="6874560" cy="1864440"/>
          </a:xfrm>
          <a:prstGeom prst="rect">
            <a:avLst/>
          </a:prstGeom>
          <a:ln w="0">
            <a:noFill/>
          </a:ln>
        </p:spPr>
      </p:pic>
      <p:pic>
        <p:nvPicPr>
          <p:cNvPr id="824" name="" descr=""/>
          <p:cNvPicPr/>
          <p:nvPr/>
        </p:nvPicPr>
        <p:blipFill>
          <a:blip r:embed="rId3"/>
          <a:stretch/>
        </p:blipFill>
        <p:spPr>
          <a:xfrm>
            <a:off x="3478320" y="1859040"/>
            <a:ext cx="5380920" cy="1845360"/>
          </a:xfrm>
          <a:prstGeom prst="rect">
            <a:avLst/>
          </a:prstGeom>
          <a:ln w="0">
            <a:noFill/>
          </a:ln>
        </p:spPr>
      </p:pic>
      <p:sp>
        <p:nvSpPr>
          <p:cNvPr id="825" name=""/>
          <p:cNvSpPr/>
          <p:nvPr/>
        </p:nvSpPr>
        <p:spPr>
          <a:xfrm>
            <a:off x="3022200" y="3729960"/>
            <a:ext cx="629352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Average AULC of each AL configuration tested.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"/>
          <p:cNvSpPr/>
          <p:nvPr/>
        </p:nvSpPr>
        <p:spPr>
          <a:xfrm>
            <a:off x="3022200" y="6026760"/>
            <a:ext cx="629388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Optimal classification scores.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D1370910-B0C0-4335-8900-4B327E1EC368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3444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1412"/>
              </a:spcBef>
              <a:buNone/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Increasing the Effectiveness of Active Learning:</a:t>
            </a:r>
            <a:r>
              <a:rPr b="0" lang="en-US" sz="2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Introducing Artificial Data Generation in Active Learning for Land Use/Land Cover Classification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/>
          </p:nvPr>
        </p:nvSpPr>
        <p:spPr>
          <a:xfrm>
            <a:off x="1229760" y="1830240"/>
            <a:ext cx="10583280" cy="4298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1412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5e6770"/>
                </a:solidFill>
                <a:latin typeface="Cantarell"/>
                <a:ea typeface="Cantarell"/>
              </a:rPr>
              <a:t>Conclusions: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6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proposed AL framework was one of the first methods to implement synthetic data into AL with tabular data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6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proposed framework showed a significant reduction of the amount of labeled data required to reach any desired level of performance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6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This method may be used to reduce the labeling cost when preparing a training dataset without affecting classification performance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30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831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832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833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34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35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36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37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38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39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40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41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42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43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44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45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846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847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48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846C019C-EDFE-40C6-B56F-4AF94EDF88D7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" descr=""/>
          <p:cNvPicPr/>
          <p:nvPr/>
        </p:nvPicPr>
        <p:blipFill>
          <a:blip r:embed="rId1"/>
          <a:stretch/>
        </p:blipFill>
        <p:spPr>
          <a:xfrm>
            <a:off x="7562880" y="1590480"/>
            <a:ext cx="4628520" cy="5017320"/>
          </a:xfrm>
          <a:prstGeom prst="rect">
            <a:avLst/>
          </a:prstGeom>
          <a:ln w="0">
            <a:noFill/>
          </a:ln>
        </p:spPr>
      </p:pic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783360" y="1345680"/>
            <a:ext cx="67528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Improving Active Learning Performance Through the Use of Data Augmentation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1" name="PlaceHolder 2"/>
          <p:cNvSpPr/>
          <p:nvPr/>
        </p:nvSpPr>
        <p:spPr>
          <a:xfrm>
            <a:off x="783360" y="3287160"/>
            <a:ext cx="6752880" cy="28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Published as: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Fonseca, J.</a:t>
            </a: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, &amp; Bacao, F. (2023). Improving Active Learning Performance through the Use of Data Augmentation. International Journal of Intelligent Systems, 2023.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2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853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854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855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56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57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58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59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60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61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62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63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64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65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66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67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868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869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2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70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A2153314-BD7B-49A7-AC7B-6616D4238BA9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Improving Active Learning Performance Through the Use of Data Augmentation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/>
          </p:nvPr>
        </p:nvSpPr>
        <p:spPr>
          <a:xfrm>
            <a:off x="1229760" y="1689120"/>
            <a:ext cx="10583280" cy="448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There is a paucity of research developed around the application of artificial data sources in AL, especially outside image classification or NLP.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We propose an improved AL framework, which relies on the effective use of artificial data.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It may be used with any classifier, generation mechanism and data type, and can be integrated with multiple other state-of-the-art AL contributions.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proposed method introduces a hyperparameter optimization component to improve the generation of artificial instances during the AL process, as well as an uncertainty-based data generation  mechanism.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73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874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875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876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77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78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79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80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81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82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83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84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85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86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87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88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889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890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91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7944BB86-1B79-4B1A-8285-19EEBF727CB0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" descr=""/>
          <p:cNvPicPr/>
          <p:nvPr/>
        </p:nvPicPr>
        <p:blipFill>
          <a:blip r:embed="rId1"/>
          <a:stretch/>
        </p:blipFill>
        <p:spPr>
          <a:xfrm>
            <a:off x="5921280" y="1858320"/>
            <a:ext cx="5570280" cy="2948400"/>
          </a:xfrm>
          <a:prstGeom prst="rect">
            <a:avLst/>
          </a:prstGeom>
          <a:ln w="0">
            <a:noFill/>
          </a:ln>
        </p:spPr>
      </p:pic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Improving Active Learning Performance Through the Use of Data Augmentation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94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895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896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897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98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899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00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01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02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03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04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05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06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07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08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09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10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911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2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12" name=""/>
          <p:cNvSpPr/>
          <p:nvPr/>
        </p:nvSpPr>
        <p:spPr>
          <a:xfrm>
            <a:off x="5538600" y="4853880"/>
            <a:ext cx="63370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Diagram depicting the proposed AL iteration. The proposed modifications are comprised within the red polygon and marked with a boldface “C.”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3" name="" descr=""/>
          <p:cNvPicPr/>
          <p:nvPr/>
        </p:nvPicPr>
        <p:blipFill>
          <a:blip r:embed="rId3"/>
          <a:stretch/>
        </p:blipFill>
        <p:spPr>
          <a:xfrm>
            <a:off x="670680" y="2190960"/>
            <a:ext cx="4403160" cy="2612520"/>
          </a:xfrm>
          <a:prstGeom prst="rect">
            <a:avLst/>
          </a:prstGeom>
          <a:ln w="0">
            <a:noFill/>
          </a:ln>
        </p:spPr>
      </p:pic>
      <p:sp>
        <p:nvSpPr>
          <p:cNvPr id="914" name=""/>
          <p:cNvSpPr/>
          <p:nvPr/>
        </p:nvSpPr>
        <p:spPr>
          <a:xfrm>
            <a:off x="1184760" y="4900320"/>
            <a:ext cx="36284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Diagram depicting an AL iteration.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15" name=""/>
          <p:cNvCxnSpPr/>
          <p:nvPr/>
        </p:nvCxnSpPr>
        <p:spPr>
          <a:xfrm>
            <a:off x="5370120" y="3408120"/>
            <a:ext cx="411480" cy="360"/>
          </a:xfrm>
          <a:prstGeom prst="straightConnector1">
            <a:avLst/>
          </a:prstGeom>
          <a:ln w="57150">
            <a:solidFill>
              <a:srgbClr val="5e6770"/>
            </a:solidFill>
            <a:tailEnd len="med" type="arrow" w="med"/>
          </a:ln>
        </p:spPr>
      </p:cxnSp>
      <p:sp>
        <p:nvSpPr>
          <p:cNvPr id="916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2C013854-EFA8-457E-9DE4-BF338CC1EFE4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Publications based on doctoral 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14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15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16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17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8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9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0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1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2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3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4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5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6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7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8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9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30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31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1037520" y="1689120"/>
            <a:ext cx="8469360" cy="4191840"/>
          </a:xfrm>
          <a:prstGeom prst="rect">
            <a:avLst/>
          </a:prstGeom>
          <a:ln w="0">
            <a:noFill/>
          </a:ln>
        </p:spPr>
      </p:pic>
      <p:cxnSp>
        <p:nvCxnSpPr>
          <p:cNvPr id="133" name=""/>
          <p:cNvCxnSpPr/>
          <p:nvPr/>
        </p:nvCxnSpPr>
        <p:spPr>
          <a:xfrm>
            <a:off x="7536600" y="2371680"/>
            <a:ext cx="1335960" cy="360"/>
          </a:xfrm>
          <a:prstGeom prst="straightConnector1">
            <a:avLst/>
          </a:prstGeom>
          <a:ln w="38099">
            <a:solidFill>
              <a:srgbClr val="000000"/>
            </a:solidFill>
          </a:ln>
        </p:spPr>
      </p:cxnSp>
      <p:cxnSp>
        <p:nvCxnSpPr>
          <p:cNvPr id="134" name=""/>
          <p:cNvCxnSpPr/>
          <p:nvPr/>
        </p:nvCxnSpPr>
        <p:spPr>
          <a:xfrm>
            <a:off x="7536600" y="2988000"/>
            <a:ext cx="1335960" cy="360"/>
          </a:xfrm>
          <a:prstGeom prst="straightConnector1">
            <a:avLst/>
          </a:prstGeom>
          <a:ln w="38099">
            <a:solidFill>
              <a:srgbClr val="000000"/>
            </a:solidFill>
          </a:ln>
        </p:spPr>
      </p:cxnSp>
      <p:sp>
        <p:nvSpPr>
          <p:cNvPr id="135" name=""/>
          <p:cNvSpPr/>
          <p:nvPr/>
        </p:nvSpPr>
        <p:spPr>
          <a:xfrm>
            <a:off x="8853480" y="2079720"/>
            <a:ext cx="325692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Published in “Journal of Big Data”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8853480" y="2692080"/>
            <a:ext cx="32554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ntarell"/>
                <a:ea typeface="Cantarell"/>
              </a:rPr>
              <a:t>Published in “Expert Systems with Applications”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DE8F0F20-F0DE-4DA7-90E2-63A8AB1C82CF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Improving Active Learning Performance Through the Use of Data Augmentation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18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919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920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921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22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23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24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25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26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27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28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29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30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31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32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33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34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935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36" name="" descr=""/>
          <p:cNvPicPr/>
          <p:nvPr/>
        </p:nvPicPr>
        <p:blipFill>
          <a:blip r:embed="rId2"/>
          <a:stretch/>
        </p:blipFill>
        <p:spPr>
          <a:xfrm>
            <a:off x="2018160" y="1578240"/>
            <a:ext cx="8301600" cy="4102200"/>
          </a:xfrm>
          <a:prstGeom prst="rect">
            <a:avLst/>
          </a:prstGeom>
          <a:ln w="0">
            <a:noFill/>
          </a:ln>
        </p:spPr>
      </p:pic>
      <p:sp>
        <p:nvSpPr>
          <p:cNvPr id="937" name=""/>
          <p:cNvSpPr/>
          <p:nvPr/>
        </p:nvSpPr>
        <p:spPr>
          <a:xfrm>
            <a:off x="558720" y="5728320"/>
            <a:ext cx="112370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Illustration of the different acquisition processes in AL (</a:t>
            </a:r>
            <a:r>
              <a:rPr b="1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rows</a:t>
            </a: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) using a K-Nearest Neighbors classifier and Shannon’s entropy as the uncertainty estimation function, with five observations being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collected and labeled per iteration (</a:t>
            </a:r>
            <a:r>
              <a:rPr b="1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columns</a:t>
            </a: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).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"/>
          <p:cNvSpPr/>
          <p:nvPr/>
        </p:nvSpPr>
        <p:spPr>
          <a:xfrm>
            <a:off x="636120" y="2325240"/>
            <a:ext cx="12783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Original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"/>
          <p:cNvSpPr/>
          <p:nvPr/>
        </p:nvSpPr>
        <p:spPr>
          <a:xfrm>
            <a:off x="636120" y="4407480"/>
            <a:ext cx="1277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Proposed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A4365E8C-5033-4960-8FA1-DD87A09798EE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Improving Active Learning Performance Through the Use of Data Augmentation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42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943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944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945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46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47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48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49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50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51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52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53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54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55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56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57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58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959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60" name="" descr=""/>
          <p:cNvPicPr/>
          <p:nvPr/>
        </p:nvPicPr>
        <p:blipFill>
          <a:blip r:embed="rId2"/>
          <a:stretch/>
        </p:blipFill>
        <p:spPr>
          <a:xfrm>
            <a:off x="3538080" y="2040480"/>
            <a:ext cx="5601960" cy="2865600"/>
          </a:xfrm>
          <a:prstGeom prst="rect">
            <a:avLst/>
          </a:prstGeom>
          <a:ln w="0">
            <a:noFill/>
          </a:ln>
        </p:spPr>
      </p:pic>
      <p:sp>
        <p:nvSpPr>
          <p:cNvPr id="961" name=""/>
          <p:cNvSpPr/>
          <p:nvPr/>
        </p:nvSpPr>
        <p:spPr>
          <a:xfrm>
            <a:off x="3538080" y="5031720"/>
            <a:ext cx="56030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Mean rankings of the AULC metric over the different datasets (15), folds (5), and runs (3) used in the experiment.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FCAB8950-93CA-44C6-B979-8F5EF540BAD6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e6770"/>
                </a:solidFill>
                <a:latin typeface="Cantarell"/>
                <a:ea typeface="Cantarell"/>
              </a:rPr>
              <a:t>Improving Active Learning Performance Through the Use of Data Augmentation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4" name="PlaceHolder 2"/>
          <p:cNvSpPr>
            <a:spLocks noGrp="1"/>
          </p:cNvSpPr>
          <p:nvPr>
            <p:ph/>
          </p:nvPr>
        </p:nvSpPr>
        <p:spPr>
          <a:xfrm>
            <a:off x="1229760" y="1689120"/>
            <a:ext cx="10583280" cy="448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spcBef>
                <a:spcPts val="1412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Conclusions: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proposed method consists of a gen</a:t>
            </a: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eralization of the AL framework previously proposed regarding the domain of application and data generation policy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proposed AL framework further reduced the amount of data labeling required to achieve a comparable classification performance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The performance of the resulting classifiers also outperformed the ones trained on the entire dataset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65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966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967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968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69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70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71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72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73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74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75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76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77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78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79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80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981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982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83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2D9A9965-F7C9-4F86-87A3-E8E7C0415FF3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0252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Closing remarks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5" name="PlaceHolder 2"/>
          <p:cNvSpPr>
            <a:spLocks noGrp="1"/>
          </p:cNvSpPr>
          <p:nvPr>
            <p:ph/>
          </p:nvPr>
        </p:nvSpPr>
        <p:spPr>
          <a:xfrm>
            <a:off x="1229760" y="1530720"/>
            <a:ext cx="10728000" cy="455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5e6770"/>
                </a:solidFill>
                <a:latin typeface="Cantarell"/>
                <a:ea typeface="Cantarell"/>
              </a:rPr>
              <a:t>The main focus of these questions was to address common scenarios where typical ML techniques will not work as intended:</a:t>
            </a:r>
            <a:r>
              <a:rPr b="0" lang="en-US" sz="26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lvl="1" marL="794160" indent="-394200">
              <a:lnSpc>
                <a:spcPct val="100000"/>
              </a:lnSpc>
              <a:buClr>
                <a:srgbClr val="5e677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Imbalanced learning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94160" indent="-394200">
              <a:lnSpc>
                <a:spcPct val="100000"/>
              </a:lnSpc>
              <a:buClr>
                <a:srgbClr val="5e677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Supervised learning with scarcity of labeled data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5e6770"/>
                </a:solidFill>
                <a:latin typeface="Cantarell"/>
                <a:ea typeface="Cantarell"/>
              </a:rPr>
              <a:t>The main contributions of this dissertation can be summarized as follows: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lvl="1" marL="794160" indent="-394200">
              <a:lnSpc>
                <a:spcPct val="100000"/>
              </a:lnSpc>
              <a:buClr>
                <a:srgbClr val="5e677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Address the limitation of oversampling on datasets with mixed data types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94160" indent="-394200">
              <a:lnSpc>
                <a:spcPct val="100000"/>
              </a:lnSpc>
              <a:buClr>
                <a:srgbClr val="5e677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Improvement of AL frameworks using on synthetic data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94160" indent="-394200">
              <a:lnSpc>
                <a:spcPct val="100000"/>
              </a:lnSpc>
              <a:buClr>
                <a:srgbClr val="5e677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Improvement of imbalanced LULC classification via oversampling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86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987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988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989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90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91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92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93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94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95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96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97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98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999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00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01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002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003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04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D87C6F70-5C4D-48A6-8015-2D6936BC0B03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Current and future 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/>
          </p:nvPr>
        </p:nvSpPr>
        <p:spPr>
          <a:xfrm>
            <a:off x="1229760" y="1638720"/>
            <a:ext cx="10462320" cy="4272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5e6770"/>
                </a:solidFill>
                <a:latin typeface="Cantarell"/>
                <a:ea typeface="Cantarell"/>
              </a:rPr>
              <a:t>Selected recent working papers</a:t>
            </a:r>
            <a:r>
              <a:rPr b="0" lang="en-US" sz="2600" spc="-1" strike="noStrike">
                <a:solidFill>
                  <a:srgbClr val="5e6770"/>
                </a:solidFill>
                <a:latin typeface="Cantarell Light"/>
                <a:ea typeface="Arial"/>
              </a:rPr>
              <a:t> (not part of the PhD Thesis):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7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Bell, A.*, </a:t>
            </a: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Fonseca, J.*</a:t>
            </a: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, Abrate, C., Bonchi, F., Stoyanovich, J. (2023). </a:t>
            </a: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Fairness in Algorithmic Recourse Through the Lens of Substantive Equality of Opportunity</a:t>
            </a:r>
            <a:r>
              <a:rPr b="1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.</a:t>
            </a: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Working paper.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7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Fonseca, J.</a:t>
            </a: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(2023). </a:t>
            </a: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A General Purpose Synthetic Data Generation Ensemble Mechanism for Fully, Semi and Self-Supervised Learning.</a:t>
            </a: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 Working paper.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7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Pliatsika, V., </a:t>
            </a: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Fonseca, J.</a:t>
            </a: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, Wang, T., Stoyanovich, J. (2023). </a:t>
            </a: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ShaRP: Explaining Rankings with Shapley Values</a:t>
            </a: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. Under submission.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7"/>
              </a:spcBef>
              <a:buClr>
                <a:srgbClr val="5e677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Fonseca, J.*</a:t>
            </a: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, Bell, A.*, Abrate, C., Bonchi, F., Stoyanovich, J. (2023). </a:t>
            </a: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Setting the Right Expectations: Algorithmic Recourse Over Time</a:t>
            </a: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. Accepted for the third ACM conference on Equity and Access in Algorithms, Mechanisms, and Optimization (EAAMO’23).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* – Equal contribution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007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008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009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010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11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12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13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14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15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16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17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18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19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20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21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22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023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024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25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F8622017-5B16-491E-B66A-D703C4A9D8F7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3"/>
          <p:cNvSpPr/>
          <p:nvPr/>
        </p:nvSpPr>
        <p:spPr>
          <a:xfrm>
            <a:off x="909360" y="1035720"/>
            <a:ext cx="103705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DejaVu Sans"/>
              </a:rPr>
              <a:t>Thank you!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PlaceHolder 4"/>
          <p:cNvSpPr/>
          <p:nvPr/>
        </p:nvSpPr>
        <p:spPr>
          <a:xfrm>
            <a:off x="1523880" y="3603600"/>
            <a:ext cx="914148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90000"/>
              </a:lnSpc>
              <a:spcBef>
                <a:spcPts val="998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5e6770"/>
                </a:solidFill>
                <a:latin typeface="Cantarell"/>
                <a:ea typeface="DejaVu Sans"/>
              </a:rPr>
              <a:t>Questions?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28" name="Group 4"/>
          <p:cNvGrpSpPr/>
          <p:nvPr/>
        </p:nvGrpSpPr>
        <p:grpSpPr>
          <a:xfrm>
            <a:off x="0" y="0"/>
            <a:ext cx="1208880" cy="6855480"/>
            <a:chOff x="0" y="0"/>
            <a:chExt cx="1208880" cy="6855480"/>
          </a:xfrm>
        </p:grpSpPr>
        <p:grpSp>
          <p:nvGrpSpPr>
            <p:cNvPr id="1029" name="Group 22"/>
            <p:cNvGrpSpPr/>
            <p:nvPr/>
          </p:nvGrpSpPr>
          <p:grpSpPr>
            <a:xfrm>
              <a:off x="0" y="1251360"/>
              <a:ext cx="383400" cy="5604120"/>
              <a:chOff x="0" y="1251360"/>
              <a:chExt cx="383400" cy="5604120"/>
            </a:xfrm>
          </p:grpSpPr>
          <p:grpSp>
            <p:nvGrpSpPr>
              <p:cNvPr id="1030" name="Group 25"/>
              <p:cNvGrpSpPr/>
              <p:nvPr/>
            </p:nvGrpSpPr>
            <p:grpSpPr>
              <a:xfrm>
                <a:off x="0" y="1251360"/>
                <a:ext cx="383400" cy="5169240"/>
                <a:chOff x="0" y="1251360"/>
                <a:chExt cx="383400" cy="5169240"/>
              </a:xfrm>
            </p:grpSpPr>
            <p:sp>
              <p:nvSpPr>
                <p:cNvPr id="1031" name="Rectangle 27"/>
                <p:cNvSpPr/>
                <p:nvPr/>
              </p:nvSpPr>
              <p:spPr>
                <a:xfrm>
                  <a:off x="0" y="1251360"/>
                  <a:ext cx="38340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32" name="Rectangle 28"/>
                <p:cNvSpPr/>
                <p:nvPr/>
              </p:nvSpPr>
              <p:spPr>
                <a:xfrm>
                  <a:off x="0" y="1686240"/>
                  <a:ext cx="254880" cy="42624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33" name="Rectangle 29"/>
                <p:cNvSpPr/>
                <p:nvPr/>
              </p:nvSpPr>
              <p:spPr>
                <a:xfrm>
                  <a:off x="0" y="2115000"/>
                  <a:ext cx="11196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34" name="Rectangle 30"/>
                <p:cNvSpPr/>
                <p:nvPr/>
              </p:nvSpPr>
              <p:spPr>
                <a:xfrm>
                  <a:off x="0" y="2543760"/>
                  <a:ext cx="297720" cy="4323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35" name="Rectangle 31"/>
                <p:cNvSpPr/>
                <p:nvPr/>
              </p:nvSpPr>
              <p:spPr>
                <a:xfrm>
                  <a:off x="0" y="2966400"/>
                  <a:ext cx="18324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36" name="Rectangle 32"/>
                <p:cNvSpPr/>
                <p:nvPr/>
              </p:nvSpPr>
              <p:spPr>
                <a:xfrm>
                  <a:off x="0" y="3403440"/>
                  <a:ext cx="111960" cy="424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37" name="Rectangle 33"/>
                <p:cNvSpPr/>
                <p:nvPr/>
              </p:nvSpPr>
              <p:spPr>
                <a:xfrm>
                  <a:off x="0" y="4258800"/>
                  <a:ext cx="154800" cy="4323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38" name="Rectangle 34"/>
                <p:cNvSpPr/>
                <p:nvPr/>
              </p:nvSpPr>
              <p:spPr>
                <a:xfrm>
                  <a:off x="0" y="3823920"/>
                  <a:ext cx="19764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39" name="Rectangle 35"/>
                <p:cNvSpPr/>
                <p:nvPr/>
              </p:nvSpPr>
              <p:spPr>
                <a:xfrm>
                  <a:off x="0" y="4681440"/>
                  <a:ext cx="5472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40" name="Rectangle 36"/>
                <p:cNvSpPr/>
                <p:nvPr/>
              </p:nvSpPr>
              <p:spPr>
                <a:xfrm>
                  <a:off x="0" y="5116320"/>
                  <a:ext cx="226080" cy="4323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41" name="Rectangle 37"/>
                <p:cNvSpPr/>
                <p:nvPr/>
              </p:nvSpPr>
              <p:spPr>
                <a:xfrm>
                  <a:off x="0" y="5553360"/>
                  <a:ext cx="14040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42" name="Rectangle 38"/>
                <p:cNvSpPr/>
                <p:nvPr/>
              </p:nvSpPr>
              <p:spPr>
                <a:xfrm>
                  <a:off x="0" y="5988240"/>
                  <a:ext cx="154800" cy="4323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</p:grpSp>
          <p:sp>
            <p:nvSpPr>
              <p:cNvPr id="1043" name="Rectangle 24"/>
              <p:cNvSpPr/>
              <p:nvPr/>
            </p:nvSpPr>
            <p:spPr>
              <a:xfrm>
                <a:off x="0" y="6423120"/>
                <a:ext cx="183240" cy="432360"/>
              </a:xfrm>
              <a:prstGeom prst="rect">
                <a:avLst/>
              </a:prstGeom>
              <a:solidFill>
                <a:srgbClr val="5e67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ntarell"/>
                  <a:ea typeface="DejaVu Sans"/>
                </a:endParaRPr>
              </a:p>
            </p:txBody>
          </p:sp>
        </p:grpSp>
        <p:pic>
          <p:nvPicPr>
            <p:cNvPr id="1044" name="Picture 1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8880" cy="1254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45" name="TextBox 18"/>
          <p:cNvSpPr/>
          <p:nvPr/>
        </p:nvSpPr>
        <p:spPr>
          <a:xfrm>
            <a:off x="3763080" y="5839560"/>
            <a:ext cx="4885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DejaVu Sans"/>
              </a:rPr>
              <a:t>NOVA Information Management School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e6770"/>
                </a:solidFill>
                <a:latin typeface="Cantarell"/>
                <a:ea typeface="DejaVu Sans"/>
              </a:rPr>
              <a:t>Doctoral Program in Information Management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e6770"/>
                </a:solidFill>
                <a:latin typeface="Cantarell"/>
                <a:ea typeface="DejaVu Sans"/>
              </a:rPr>
              <a:t>October 12th, 2023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3"/>
          <p:cNvSpPr/>
          <p:nvPr/>
        </p:nvSpPr>
        <p:spPr>
          <a:xfrm>
            <a:off x="909360" y="1035720"/>
            <a:ext cx="10370520" cy="168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12000" spc="-1" strike="noStrike">
                <a:solidFill>
                  <a:srgbClr val="5e6770"/>
                </a:solidFill>
                <a:latin typeface="Cantarell"/>
                <a:ea typeface="DejaVu Sans"/>
              </a:rPr>
              <a:t>Appendix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47" name="Group 4"/>
          <p:cNvGrpSpPr/>
          <p:nvPr/>
        </p:nvGrpSpPr>
        <p:grpSpPr>
          <a:xfrm>
            <a:off x="0" y="0"/>
            <a:ext cx="1208880" cy="6855480"/>
            <a:chOff x="0" y="0"/>
            <a:chExt cx="1208880" cy="6855480"/>
          </a:xfrm>
        </p:grpSpPr>
        <p:grpSp>
          <p:nvGrpSpPr>
            <p:cNvPr id="1048" name="Group 22"/>
            <p:cNvGrpSpPr/>
            <p:nvPr/>
          </p:nvGrpSpPr>
          <p:grpSpPr>
            <a:xfrm>
              <a:off x="0" y="1251360"/>
              <a:ext cx="383400" cy="5604120"/>
              <a:chOff x="0" y="1251360"/>
              <a:chExt cx="383400" cy="5604120"/>
            </a:xfrm>
          </p:grpSpPr>
          <p:grpSp>
            <p:nvGrpSpPr>
              <p:cNvPr id="1049" name="Group 25"/>
              <p:cNvGrpSpPr/>
              <p:nvPr/>
            </p:nvGrpSpPr>
            <p:grpSpPr>
              <a:xfrm>
                <a:off x="0" y="1251360"/>
                <a:ext cx="383400" cy="5169240"/>
                <a:chOff x="0" y="1251360"/>
                <a:chExt cx="383400" cy="5169240"/>
              </a:xfrm>
            </p:grpSpPr>
            <p:sp>
              <p:nvSpPr>
                <p:cNvPr id="1050" name="Rectangle 27"/>
                <p:cNvSpPr/>
                <p:nvPr/>
              </p:nvSpPr>
              <p:spPr>
                <a:xfrm>
                  <a:off x="0" y="1251360"/>
                  <a:ext cx="38340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51" name="Rectangle 28"/>
                <p:cNvSpPr/>
                <p:nvPr/>
              </p:nvSpPr>
              <p:spPr>
                <a:xfrm>
                  <a:off x="0" y="1686240"/>
                  <a:ext cx="254880" cy="42624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52" name="Rectangle 29"/>
                <p:cNvSpPr/>
                <p:nvPr/>
              </p:nvSpPr>
              <p:spPr>
                <a:xfrm>
                  <a:off x="0" y="2115000"/>
                  <a:ext cx="11196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53" name="Rectangle 30"/>
                <p:cNvSpPr/>
                <p:nvPr/>
              </p:nvSpPr>
              <p:spPr>
                <a:xfrm>
                  <a:off x="0" y="2543760"/>
                  <a:ext cx="297720" cy="4323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54" name="Rectangle 31"/>
                <p:cNvSpPr/>
                <p:nvPr/>
              </p:nvSpPr>
              <p:spPr>
                <a:xfrm>
                  <a:off x="0" y="2966400"/>
                  <a:ext cx="18324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55" name="Rectangle 32"/>
                <p:cNvSpPr/>
                <p:nvPr/>
              </p:nvSpPr>
              <p:spPr>
                <a:xfrm>
                  <a:off x="0" y="3403440"/>
                  <a:ext cx="111960" cy="424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56" name="Rectangle 33"/>
                <p:cNvSpPr/>
                <p:nvPr/>
              </p:nvSpPr>
              <p:spPr>
                <a:xfrm>
                  <a:off x="0" y="4258800"/>
                  <a:ext cx="154800" cy="4323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57" name="Rectangle 34"/>
                <p:cNvSpPr/>
                <p:nvPr/>
              </p:nvSpPr>
              <p:spPr>
                <a:xfrm>
                  <a:off x="0" y="3823920"/>
                  <a:ext cx="19764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58" name="Rectangle 35"/>
                <p:cNvSpPr/>
                <p:nvPr/>
              </p:nvSpPr>
              <p:spPr>
                <a:xfrm>
                  <a:off x="0" y="4681440"/>
                  <a:ext cx="5472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59" name="Rectangle 36"/>
                <p:cNvSpPr/>
                <p:nvPr/>
              </p:nvSpPr>
              <p:spPr>
                <a:xfrm>
                  <a:off x="0" y="5116320"/>
                  <a:ext cx="226080" cy="4323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60" name="Rectangle 37"/>
                <p:cNvSpPr/>
                <p:nvPr/>
              </p:nvSpPr>
              <p:spPr>
                <a:xfrm>
                  <a:off x="0" y="5553360"/>
                  <a:ext cx="140400" cy="43236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61" name="Rectangle 38"/>
                <p:cNvSpPr/>
                <p:nvPr/>
              </p:nvSpPr>
              <p:spPr>
                <a:xfrm>
                  <a:off x="0" y="5988240"/>
                  <a:ext cx="154800" cy="4323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</p:grpSp>
          <p:sp>
            <p:nvSpPr>
              <p:cNvPr id="1062" name="Rectangle 24"/>
              <p:cNvSpPr/>
              <p:nvPr/>
            </p:nvSpPr>
            <p:spPr>
              <a:xfrm>
                <a:off x="0" y="6423120"/>
                <a:ext cx="183240" cy="432360"/>
              </a:xfrm>
              <a:prstGeom prst="rect">
                <a:avLst/>
              </a:prstGeom>
              <a:solidFill>
                <a:srgbClr val="5e67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ntarell"/>
                  <a:ea typeface="DejaVu Sans"/>
                </a:endParaRPr>
              </a:p>
            </p:txBody>
          </p:sp>
        </p:grpSp>
        <p:pic>
          <p:nvPicPr>
            <p:cNvPr id="1063" name="Picture 1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8880" cy="1254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64" name="TextBox 18"/>
          <p:cNvSpPr/>
          <p:nvPr/>
        </p:nvSpPr>
        <p:spPr>
          <a:xfrm>
            <a:off x="3763080" y="5839560"/>
            <a:ext cx="4885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5e6770"/>
                </a:solidFill>
                <a:latin typeface="Cantarell"/>
                <a:ea typeface="DejaVu Sans"/>
              </a:rPr>
              <a:t>NOVA Information Management School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e6770"/>
                </a:solidFill>
                <a:latin typeface="Cantarell"/>
                <a:ea typeface="DejaVu Sans"/>
              </a:rPr>
              <a:t>Doctoral Program in Information Management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e6770"/>
                </a:solidFill>
                <a:latin typeface="Cantarell"/>
                <a:ea typeface="DejaVu Sans"/>
              </a:rPr>
              <a:t>October 12th, 2023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"/>
          <p:cNvSpPr/>
          <p:nvPr/>
        </p:nvSpPr>
        <p:spPr>
          <a:xfrm>
            <a:off x="2783880" y="3034800"/>
            <a:ext cx="6385320" cy="26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Quick access links: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2" action="ppaction://hlinksldjump"/>
              </a:rPr>
              <a:t>Chapter 1 - Introduction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Chapter 2 - Literature Review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4" action="ppaction://hlinksldjump"/>
              </a:rPr>
              <a:t>Chapter 3 - G-SMOTENC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5" action="ppaction://hlinksldjump"/>
              </a:rPr>
              <a:t>Chapter 4 - K-means SMOTE (LULC)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6" action="ppaction://hlinksldjump"/>
              </a:rPr>
              <a:t>Chapter 5 - Active Learning (LULC)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7" action="ppaction://hlinksldjump"/>
              </a:rPr>
              <a:t>Chapter 6 - Active Learning (Synth. Data)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1 – Introduction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067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068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069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070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71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72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73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74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75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76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77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78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79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80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81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82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083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084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85" name="" descr=""/>
          <p:cNvPicPr/>
          <p:nvPr/>
        </p:nvPicPr>
        <p:blipFill>
          <a:blip r:embed="rId2"/>
          <a:stretch/>
        </p:blipFill>
        <p:spPr>
          <a:xfrm>
            <a:off x="2941920" y="1550160"/>
            <a:ext cx="6984360" cy="4611240"/>
          </a:xfrm>
          <a:prstGeom prst="rect">
            <a:avLst/>
          </a:prstGeom>
          <a:ln w="0">
            <a:noFill/>
          </a:ln>
        </p:spPr>
      </p:pic>
      <p:sp>
        <p:nvSpPr>
          <p:cNvPr id="1086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7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05FE22F1-E2C2-4727-BAA0-74632EB96F35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1 – Introduction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089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090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091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092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93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94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95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96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97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98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099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00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01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02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03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04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105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106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07" name="" descr=""/>
          <p:cNvPicPr/>
          <p:nvPr/>
        </p:nvPicPr>
        <p:blipFill>
          <a:blip r:embed="rId2"/>
          <a:stretch/>
        </p:blipFill>
        <p:spPr>
          <a:xfrm>
            <a:off x="2933280" y="1356480"/>
            <a:ext cx="6715080" cy="2985120"/>
          </a:xfrm>
          <a:prstGeom prst="rect">
            <a:avLst/>
          </a:prstGeom>
          <a:ln w="0">
            <a:noFill/>
          </a:ln>
        </p:spPr>
      </p:pic>
      <p:pic>
        <p:nvPicPr>
          <p:cNvPr id="1108" name="" descr=""/>
          <p:cNvPicPr/>
          <p:nvPr/>
        </p:nvPicPr>
        <p:blipFill>
          <a:blip r:embed="rId3"/>
          <a:stretch/>
        </p:blipFill>
        <p:spPr>
          <a:xfrm>
            <a:off x="2662200" y="4487400"/>
            <a:ext cx="7282800" cy="1881720"/>
          </a:xfrm>
          <a:prstGeom prst="rect">
            <a:avLst/>
          </a:prstGeom>
          <a:ln w="0">
            <a:noFill/>
          </a:ln>
        </p:spPr>
      </p:pic>
      <p:sp>
        <p:nvSpPr>
          <p:cNvPr id="1109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4A6BF4C5-9939-4D10-AB51-C8A6D8536EA6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110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4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1 – Introduction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112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113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114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115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16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17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18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19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20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21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22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23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24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25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26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27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128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129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30" name="" descr=""/>
          <p:cNvPicPr/>
          <p:nvPr/>
        </p:nvPicPr>
        <p:blipFill>
          <a:blip r:embed="rId2"/>
          <a:stretch/>
        </p:blipFill>
        <p:spPr>
          <a:xfrm>
            <a:off x="366480" y="2129400"/>
            <a:ext cx="4060800" cy="3445200"/>
          </a:xfrm>
          <a:prstGeom prst="rect">
            <a:avLst/>
          </a:prstGeom>
          <a:ln w="0">
            <a:noFill/>
          </a:ln>
        </p:spPr>
      </p:pic>
      <p:pic>
        <p:nvPicPr>
          <p:cNvPr id="1131" name="" descr=""/>
          <p:cNvPicPr/>
          <p:nvPr/>
        </p:nvPicPr>
        <p:blipFill>
          <a:blip r:embed="rId3"/>
          <a:stretch/>
        </p:blipFill>
        <p:spPr>
          <a:xfrm>
            <a:off x="4688640" y="2216880"/>
            <a:ext cx="7406640" cy="3161880"/>
          </a:xfrm>
          <a:prstGeom prst="rect">
            <a:avLst/>
          </a:prstGeom>
          <a:ln w="0">
            <a:noFill/>
          </a:ln>
        </p:spPr>
      </p:pic>
      <p:sp>
        <p:nvSpPr>
          <p:cNvPr id="1132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198B6D82-DAD6-4198-B85A-CA304155BDF7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133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4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911400" y="93240"/>
            <a:ext cx="7895880" cy="627840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40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41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42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43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4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5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6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7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8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9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0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1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2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3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4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5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56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57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2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8" name="PlaceHolder 2"/>
          <p:cNvSpPr/>
          <p:nvPr/>
        </p:nvSpPr>
        <p:spPr>
          <a:xfrm>
            <a:off x="529560" y="1595880"/>
            <a:ext cx="3178440" cy="448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2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This dissertation covers three main topics: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94160" indent="-394200">
              <a:lnSpc>
                <a:spcPct val="100000"/>
              </a:lnSpc>
              <a:spcBef>
                <a:spcPts val="1417"/>
              </a:spcBef>
              <a:buClr>
                <a:srgbClr val="5e677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Arial"/>
              </a:rPr>
              <a:t>Synthetic Data Generation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94160" indent="-394200">
              <a:lnSpc>
                <a:spcPct val="100000"/>
              </a:lnSpc>
              <a:spcBef>
                <a:spcPts val="1417"/>
              </a:spcBef>
              <a:buClr>
                <a:srgbClr val="5e677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Active Learning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94160" indent="-394200">
              <a:lnSpc>
                <a:spcPct val="100000"/>
              </a:lnSpc>
              <a:spcBef>
                <a:spcPts val="1417"/>
              </a:spcBef>
              <a:buClr>
                <a:srgbClr val="5e6770"/>
              </a:buClr>
              <a:buFont typeface="Arial"/>
              <a:buAutoNum type="arabicPeriod" startAt="3"/>
            </a:pPr>
            <a:r>
              <a:rPr b="0" lang="en-US" sz="20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Land Use/Land Cover Classification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2EC20F4F-9953-482E-AAED-2D1CD796B4C7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2 – Literature review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135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136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137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138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39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40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41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42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43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44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45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46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47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48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49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50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151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152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53" name="" descr=""/>
          <p:cNvPicPr/>
          <p:nvPr/>
        </p:nvPicPr>
        <p:blipFill>
          <a:blip r:embed="rId2"/>
          <a:stretch/>
        </p:blipFill>
        <p:spPr>
          <a:xfrm>
            <a:off x="2942640" y="1410120"/>
            <a:ext cx="6701400" cy="4874040"/>
          </a:xfrm>
          <a:prstGeom prst="rect">
            <a:avLst/>
          </a:prstGeom>
          <a:ln w="0">
            <a:noFill/>
          </a:ln>
        </p:spPr>
      </p:pic>
      <p:sp>
        <p:nvSpPr>
          <p:cNvPr id="1154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D7217BA3-80C8-4BB8-88B1-3D135279A9EC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155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2 – Literature review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157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158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159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160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61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62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63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64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65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66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67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68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69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70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71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72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173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174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75" name="" descr=""/>
          <p:cNvPicPr/>
          <p:nvPr/>
        </p:nvPicPr>
        <p:blipFill>
          <a:blip r:embed="rId2"/>
          <a:stretch/>
        </p:blipFill>
        <p:spPr>
          <a:xfrm>
            <a:off x="2628720" y="1475640"/>
            <a:ext cx="6934320" cy="1869480"/>
          </a:xfrm>
          <a:prstGeom prst="rect">
            <a:avLst/>
          </a:prstGeom>
          <a:ln w="0">
            <a:noFill/>
          </a:ln>
        </p:spPr>
      </p:pic>
      <p:pic>
        <p:nvPicPr>
          <p:cNvPr id="1176" name="" descr=""/>
          <p:cNvPicPr/>
          <p:nvPr/>
        </p:nvPicPr>
        <p:blipFill>
          <a:blip r:embed="rId3"/>
          <a:stretch/>
        </p:blipFill>
        <p:spPr>
          <a:xfrm>
            <a:off x="2718360" y="3529800"/>
            <a:ext cx="6723000" cy="2762640"/>
          </a:xfrm>
          <a:prstGeom prst="rect">
            <a:avLst/>
          </a:prstGeom>
          <a:ln w="0">
            <a:noFill/>
          </a:ln>
        </p:spPr>
      </p:pic>
      <p:sp>
        <p:nvSpPr>
          <p:cNvPr id="1177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D97B862E-BB43-4C52-ADE0-CB67D2959A65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178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4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2 – Literature review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180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181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182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183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84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85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86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87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88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89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90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91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92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93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94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195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196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197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98" name="" descr=""/>
          <p:cNvPicPr/>
          <p:nvPr/>
        </p:nvPicPr>
        <p:blipFill>
          <a:blip r:embed="rId2"/>
          <a:stretch/>
        </p:blipFill>
        <p:spPr>
          <a:xfrm>
            <a:off x="2773800" y="1456920"/>
            <a:ext cx="6238080" cy="2958120"/>
          </a:xfrm>
          <a:prstGeom prst="rect">
            <a:avLst/>
          </a:prstGeom>
          <a:ln w="0">
            <a:noFill/>
          </a:ln>
        </p:spPr>
      </p:pic>
      <p:pic>
        <p:nvPicPr>
          <p:cNvPr id="1199" name="" descr=""/>
          <p:cNvPicPr/>
          <p:nvPr/>
        </p:nvPicPr>
        <p:blipFill>
          <a:blip r:embed="rId3"/>
          <a:stretch/>
        </p:blipFill>
        <p:spPr>
          <a:xfrm>
            <a:off x="2427480" y="4511160"/>
            <a:ext cx="7036920" cy="1760040"/>
          </a:xfrm>
          <a:prstGeom prst="rect">
            <a:avLst/>
          </a:prstGeom>
          <a:ln w="0">
            <a:noFill/>
          </a:ln>
        </p:spPr>
      </p:pic>
      <p:sp>
        <p:nvSpPr>
          <p:cNvPr id="1200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6D784BDC-0D38-4F5E-B070-8AA9A0E578F7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201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4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3 – G-SMOTENC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203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204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205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206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07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08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09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10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11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12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13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14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15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16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17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18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219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220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21" name="" descr=""/>
          <p:cNvPicPr/>
          <p:nvPr/>
        </p:nvPicPr>
        <p:blipFill>
          <a:blip r:embed="rId2"/>
          <a:stretch/>
        </p:blipFill>
        <p:spPr>
          <a:xfrm>
            <a:off x="2178360" y="1419480"/>
            <a:ext cx="7835040" cy="4917960"/>
          </a:xfrm>
          <a:prstGeom prst="rect">
            <a:avLst/>
          </a:prstGeom>
          <a:ln w="0">
            <a:noFill/>
          </a:ln>
        </p:spPr>
      </p:pic>
      <p:sp>
        <p:nvSpPr>
          <p:cNvPr id="1222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022F160D-452E-4666-B901-BA2729F45630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223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3 – G-SMOTENC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225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226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227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228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29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30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31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32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33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34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35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36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37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38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39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40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241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242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43" name="" descr=""/>
          <p:cNvPicPr/>
          <p:nvPr/>
        </p:nvPicPr>
        <p:blipFill>
          <a:blip r:embed="rId2"/>
          <a:stretch/>
        </p:blipFill>
        <p:spPr>
          <a:xfrm>
            <a:off x="2059560" y="1970280"/>
            <a:ext cx="8072640" cy="3794760"/>
          </a:xfrm>
          <a:prstGeom prst="rect">
            <a:avLst/>
          </a:prstGeom>
          <a:ln w="0">
            <a:noFill/>
          </a:ln>
        </p:spPr>
      </p:pic>
      <p:sp>
        <p:nvSpPr>
          <p:cNvPr id="1244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1D6608DD-42A5-4723-9BEC-412C8E8E9A40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245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3 – G-SMOTENC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247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248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249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250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51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52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53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54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55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56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57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58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59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60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61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62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263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264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65" name="" descr=""/>
          <p:cNvPicPr/>
          <p:nvPr/>
        </p:nvPicPr>
        <p:blipFill>
          <a:blip r:embed="rId2"/>
          <a:srcRect l="0" t="-119" r="0" b="0"/>
          <a:stretch/>
        </p:blipFill>
        <p:spPr>
          <a:xfrm>
            <a:off x="1866960" y="2056320"/>
            <a:ext cx="8678520" cy="2980800"/>
          </a:xfrm>
          <a:prstGeom prst="rect">
            <a:avLst/>
          </a:prstGeom>
          <a:ln w="0">
            <a:noFill/>
          </a:ln>
        </p:spPr>
      </p:pic>
      <p:sp>
        <p:nvSpPr>
          <p:cNvPr id="1266" name=""/>
          <p:cNvSpPr/>
          <p:nvPr/>
        </p:nvSpPr>
        <p:spPr>
          <a:xfrm>
            <a:off x="1737360" y="5222160"/>
            <a:ext cx="89373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Mean rankings over the different datasets (20), folds (5) and runs (3) used in the experiment.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7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C0A1871C-CC21-4F0C-8E14-EFD0FD23453C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268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3 – G-SMOTENC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270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271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272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273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74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75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76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77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78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79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80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81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82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83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84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85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286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287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88" name="" descr=""/>
          <p:cNvPicPr/>
          <p:nvPr/>
        </p:nvPicPr>
        <p:blipFill>
          <a:blip r:embed="rId2"/>
          <a:stretch/>
        </p:blipFill>
        <p:spPr>
          <a:xfrm>
            <a:off x="1379880" y="1923840"/>
            <a:ext cx="9821880" cy="3620520"/>
          </a:xfrm>
          <a:prstGeom prst="rect">
            <a:avLst/>
          </a:prstGeom>
          <a:ln w="0">
            <a:noFill/>
          </a:ln>
        </p:spPr>
      </p:pic>
      <p:sp>
        <p:nvSpPr>
          <p:cNvPr id="1289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DCF7AE8A-E57E-4D1A-B4BF-4987A4569C62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290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3 – G-SMOTENC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292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293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294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295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96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97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98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299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00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01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02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03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04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05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06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07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308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309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10" name="" descr=""/>
          <p:cNvPicPr/>
          <p:nvPr/>
        </p:nvPicPr>
        <p:blipFill>
          <a:blip r:embed="rId2"/>
          <a:stretch/>
        </p:blipFill>
        <p:spPr>
          <a:xfrm>
            <a:off x="2662200" y="1420560"/>
            <a:ext cx="7257240" cy="2383920"/>
          </a:xfrm>
          <a:prstGeom prst="rect">
            <a:avLst/>
          </a:prstGeom>
          <a:ln w="0">
            <a:noFill/>
          </a:ln>
        </p:spPr>
      </p:pic>
      <p:pic>
        <p:nvPicPr>
          <p:cNvPr id="1311" name="" descr=""/>
          <p:cNvPicPr/>
          <p:nvPr/>
        </p:nvPicPr>
        <p:blipFill>
          <a:blip r:embed="rId3"/>
          <a:stretch/>
        </p:blipFill>
        <p:spPr>
          <a:xfrm>
            <a:off x="2803320" y="3870000"/>
            <a:ext cx="6975360" cy="2482920"/>
          </a:xfrm>
          <a:prstGeom prst="rect">
            <a:avLst/>
          </a:prstGeom>
          <a:ln w="0">
            <a:noFill/>
          </a:ln>
        </p:spPr>
      </p:pic>
      <p:sp>
        <p:nvSpPr>
          <p:cNvPr id="1312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FA3FBC3A-7B23-484C-A325-BAA28595CDA6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313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4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3 – G-SMOTENC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315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316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317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318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19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20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21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22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23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24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25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26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27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28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29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30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331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332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33" name="" descr=""/>
          <p:cNvPicPr/>
          <p:nvPr/>
        </p:nvPicPr>
        <p:blipFill>
          <a:blip r:embed="rId2"/>
          <a:stretch/>
        </p:blipFill>
        <p:spPr>
          <a:xfrm>
            <a:off x="2933280" y="1411200"/>
            <a:ext cx="6532200" cy="4767120"/>
          </a:xfrm>
          <a:prstGeom prst="rect">
            <a:avLst/>
          </a:prstGeom>
          <a:ln w="0">
            <a:noFill/>
          </a:ln>
        </p:spPr>
      </p:pic>
      <p:sp>
        <p:nvSpPr>
          <p:cNvPr id="1334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1BBC8856-22E2-4B99-B3EC-9141D551E5CD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335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337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338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339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40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41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42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43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44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45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46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47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48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49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50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51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352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353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54" name="PlaceHolder 1"/>
          <p:cNvSpPr/>
          <p:nvPr/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4 – K-Means SMOTE (LULC)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5" name="" descr=""/>
          <p:cNvPicPr/>
          <p:nvPr/>
        </p:nvPicPr>
        <p:blipFill>
          <a:blip r:embed="rId2"/>
          <a:stretch/>
        </p:blipFill>
        <p:spPr>
          <a:xfrm>
            <a:off x="445680" y="2263680"/>
            <a:ext cx="6110280" cy="2847600"/>
          </a:xfrm>
          <a:prstGeom prst="rect">
            <a:avLst/>
          </a:prstGeom>
          <a:ln w="0">
            <a:noFill/>
          </a:ln>
        </p:spPr>
      </p:pic>
      <p:pic>
        <p:nvPicPr>
          <p:cNvPr id="1356" name="" descr=""/>
          <p:cNvPicPr/>
          <p:nvPr/>
        </p:nvPicPr>
        <p:blipFill>
          <a:blip r:embed="rId3"/>
          <a:stretch/>
        </p:blipFill>
        <p:spPr>
          <a:xfrm>
            <a:off x="6612480" y="1376280"/>
            <a:ext cx="5493960" cy="5012640"/>
          </a:xfrm>
          <a:prstGeom prst="rect">
            <a:avLst/>
          </a:prstGeom>
          <a:ln w="0">
            <a:noFill/>
          </a:ln>
        </p:spPr>
      </p:pic>
      <p:sp>
        <p:nvSpPr>
          <p:cNvPr id="1357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68D49400-368A-4023-A18A-ABAE42E1BCFA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358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4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 - </a:t>
            </a: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Land Use/Land Cover Classification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229760" y="1825560"/>
            <a:ext cx="8958960" cy="4349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LULC maps are essential for a variety of tasks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Production of LULC maps are costly and rarely updated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Automatic classification of LULC maps attempt to address this problem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But it is hindered by several limitations</a:t>
            </a: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Arial"/>
              </a:rPr>
              <a:t> (e.g., Imbalanced training data, labeling errors and annotation cost)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62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63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64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65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6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7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8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9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70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71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72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73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74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75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76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77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78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79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0" name=""/>
          <p:cNvGrpSpPr/>
          <p:nvPr/>
        </p:nvGrpSpPr>
        <p:grpSpPr>
          <a:xfrm>
            <a:off x="10379880" y="0"/>
            <a:ext cx="1280520" cy="6057000"/>
            <a:chOff x="10379880" y="0"/>
            <a:chExt cx="1280520" cy="6057000"/>
          </a:xfrm>
        </p:grpSpPr>
        <p:pic>
          <p:nvPicPr>
            <p:cNvPr id="181" name="" descr=""/>
            <p:cNvPicPr/>
            <p:nvPr/>
          </p:nvPicPr>
          <p:blipFill>
            <a:blip r:embed="rId2"/>
            <a:srcRect l="0" t="54515" r="0" b="0"/>
            <a:stretch/>
          </p:blipFill>
          <p:spPr>
            <a:xfrm>
              <a:off x="10379880" y="3028680"/>
              <a:ext cx="1280520" cy="302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" descr=""/>
            <p:cNvPicPr/>
            <p:nvPr/>
          </p:nvPicPr>
          <p:blipFill>
            <a:blip r:embed="rId3"/>
            <a:srcRect l="0" t="0" r="0" b="54515"/>
            <a:stretch/>
          </p:blipFill>
          <p:spPr>
            <a:xfrm>
              <a:off x="10379880" y="0"/>
              <a:ext cx="1280520" cy="3028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3" name=""/>
          <p:cNvSpPr/>
          <p:nvPr/>
        </p:nvSpPr>
        <p:spPr>
          <a:xfrm>
            <a:off x="10109520" y="6057000"/>
            <a:ext cx="17398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e6770"/>
                </a:solidFill>
                <a:latin typeface="Cantarell"/>
                <a:ea typeface="Cantarell"/>
              </a:rPr>
              <a:t>Salinas Dataset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3B089585-A4ED-4BB4-9442-A28B9CC3C7CE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360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361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362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63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64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65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66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67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68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69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70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71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72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73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74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375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376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77" name="PlaceHolder 1"/>
          <p:cNvSpPr/>
          <p:nvPr/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4 – K-Means SMOTE (LULC)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8" name="" descr=""/>
          <p:cNvPicPr/>
          <p:nvPr/>
        </p:nvPicPr>
        <p:blipFill>
          <a:blip r:embed="rId2"/>
          <a:stretch/>
        </p:blipFill>
        <p:spPr>
          <a:xfrm>
            <a:off x="1821960" y="2279160"/>
            <a:ext cx="8938080" cy="2713680"/>
          </a:xfrm>
          <a:prstGeom prst="rect">
            <a:avLst/>
          </a:prstGeom>
          <a:ln w="0">
            <a:noFill/>
          </a:ln>
        </p:spPr>
      </p:pic>
      <p:sp>
        <p:nvSpPr>
          <p:cNvPr id="1379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AEB39822-8AAF-4C3C-A7C8-4E1A552683D0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380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1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382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383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384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85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86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87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88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89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90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91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92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93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94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95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396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397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398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99" name="" descr=""/>
          <p:cNvPicPr/>
          <p:nvPr/>
        </p:nvPicPr>
        <p:blipFill>
          <a:blip r:embed="rId2"/>
          <a:stretch/>
        </p:blipFill>
        <p:spPr>
          <a:xfrm>
            <a:off x="8118360" y="1459800"/>
            <a:ext cx="3593880" cy="4596120"/>
          </a:xfrm>
          <a:prstGeom prst="rect">
            <a:avLst/>
          </a:prstGeom>
          <a:ln w="0">
            <a:noFill/>
          </a:ln>
        </p:spPr>
      </p:pic>
      <p:sp>
        <p:nvSpPr>
          <p:cNvPr id="1400" name=""/>
          <p:cNvSpPr/>
          <p:nvPr/>
        </p:nvSpPr>
        <p:spPr>
          <a:xfrm>
            <a:off x="7680240" y="6044760"/>
            <a:ext cx="45237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Mean ranking of oversamplers across datasets.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1" name="" descr=""/>
          <p:cNvPicPr/>
          <p:nvPr/>
        </p:nvPicPr>
        <p:blipFill>
          <a:blip r:embed="rId3"/>
          <a:stretch/>
        </p:blipFill>
        <p:spPr>
          <a:xfrm>
            <a:off x="665640" y="2609280"/>
            <a:ext cx="7192440" cy="1845360"/>
          </a:xfrm>
          <a:prstGeom prst="rect">
            <a:avLst/>
          </a:prstGeom>
          <a:ln w="0">
            <a:noFill/>
          </a:ln>
        </p:spPr>
      </p:pic>
      <p:sp>
        <p:nvSpPr>
          <p:cNvPr id="1402" name=""/>
          <p:cNvSpPr/>
          <p:nvPr/>
        </p:nvSpPr>
        <p:spPr>
          <a:xfrm>
            <a:off x="665640" y="4487040"/>
            <a:ext cx="719352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Description of the datasets used for this experiment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3" name="PlaceHolder 1"/>
          <p:cNvSpPr/>
          <p:nvPr/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4 – K-Means SMOTE (LULC)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4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4E62E94D-59B8-4AEB-8901-F1BAE1F4442E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405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4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6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407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408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409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10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11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12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13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14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15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16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17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18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19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20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21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422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423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24" name="PlaceHolder 1"/>
          <p:cNvSpPr/>
          <p:nvPr/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Chapter 4 – K-Means SMOTE (LULC)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5" name="" descr=""/>
          <p:cNvPicPr/>
          <p:nvPr/>
        </p:nvPicPr>
        <p:blipFill>
          <a:blip r:embed="rId2"/>
          <a:stretch/>
        </p:blipFill>
        <p:spPr>
          <a:xfrm>
            <a:off x="2587680" y="1482840"/>
            <a:ext cx="6452280" cy="2426040"/>
          </a:xfrm>
          <a:prstGeom prst="rect">
            <a:avLst/>
          </a:prstGeom>
          <a:ln w="0">
            <a:noFill/>
          </a:ln>
        </p:spPr>
      </p:pic>
      <p:pic>
        <p:nvPicPr>
          <p:cNvPr id="1426" name="" descr=""/>
          <p:cNvPicPr/>
          <p:nvPr/>
        </p:nvPicPr>
        <p:blipFill>
          <a:blip r:embed="rId3"/>
          <a:stretch/>
        </p:blipFill>
        <p:spPr>
          <a:xfrm>
            <a:off x="2457000" y="4125960"/>
            <a:ext cx="6760440" cy="2131920"/>
          </a:xfrm>
          <a:prstGeom prst="rect">
            <a:avLst/>
          </a:prstGeom>
          <a:ln w="0">
            <a:noFill/>
          </a:ln>
        </p:spPr>
      </p:pic>
      <p:sp>
        <p:nvSpPr>
          <p:cNvPr id="1427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89B1CB7B-CCDB-4B8F-A830-16D69494E2CB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428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4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3444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Chapter 5 – Active Learning (LULC)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430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431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432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433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34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35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36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37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38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39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40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41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42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43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44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45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446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447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48" name="" descr=""/>
          <p:cNvPicPr/>
          <p:nvPr/>
        </p:nvPicPr>
        <p:blipFill>
          <a:blip r:embed="rId2"/>
          <a:stretch/>
        </p:blipFill>
        <p:spPr>
          <a:xfrm>
            <a:off x="1589760" y="2114280"/>
            <a:ext cx="8804160" cy="2776680"/>
          </a:xfrm>
          <a:prstGeom prst="rect">
            <a:avLst/>
          </a:prstGeom>
          <a:ln w="0">
            <a:noFill/>
          </a:ln>
        </p:spPr>
      </p:pic>
      <p:sp>
        <p:nvSpPr>
          <p:cNvPr id="1449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E4A6483A-F30D-41C0-B6B5-C1F8143833BA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450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3444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Chapter 5 – Active Learning (LULC)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452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453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454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455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56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57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58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59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60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61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62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63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64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65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66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67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468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469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70" name="" descr=""/>
          <p:cNvPicPr/>
          <p:nvPr/>
        </p:nvPicPr>
        <p:blipFill>
          <a:blip r:embed="rId2"/>
          <a:stretch/>
        </p:blipFill>
        <p:spPr>
          <a:xfrm>
            <a:off x="6891120" y="1751040"/>
            <a:ext cx="4973040" cy="3841200"/>
          </a:xfrm>
          <a:prstGeom prst="rect">
            <a:avLst/>
          </a:prstGeom>
          <a:ln w="0">
            <a:noFill/>
          </a:ln>
        </p:spPr>
      </p:pic>
      <p:pic>
        <p:nvPicPr>
          <p:cNvPr id="1471" name="" descr=""/>
          <p:cNvPicPr/>
          <p:nvPr/>
        </p:nvPicPr>
        <p:blipFill>
          <a:blip r:embed="rId3"/>
          <a:stretch/>
        </p:blipFill>
        <p:spPr>
          <a:xfrm>
            <a:off x="1005480" y="1708560"/>
            <a:ext cx="5176440" cy="2571480"/>
          </a:xfrm>
          <a:prstGeom prst="rect">
            <a:avLst/>
          </a:prstGeom>
          <a:ln w="0">
            <a:noFill/>
          </a:ln>
        </p:spPr>
      </p:pic>
      <p:pic>
        <p:nvPicPr>
          <p:cNvPr id="1472" name="" descr=""/>
          <p:cNvPicPr/>
          <p:nvPr/>
        </p:nvPicPr>
        <p:blipFill>
          <a:blip r:embed="rId4"/>
          <a:stretch/>
        </p:blipFill>
        <p:spPr>
          <a:xfrm>
            <a:off x="448920" y="4528080"/>
            <a:ext cx="6289920" cy="1613160"/>
          </a:xfrm>
          <a:prstGeom prst="rect">
            <a:avLst/>
          </a:prstGeom>
          <a:ln w="0">
            <a:noFill/>
          </a:ln>
        </p:spPr>
      </p:pic>
      <p:sp>
        <p:nvSpPr>
          <p:cNvPr id="1473" name=""/>
          <p:cNvSpPr/>
          <p:nvPr/>
        </p:nvSpPr>
        <p:spPr>
          <a:xfrm>
            <a:off x="28440" y="4235040"/>
            <a:ext cx="71964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5e6770"/>
                </a:solidFill>
                <a:latin typeface="Cantarell"/>
                <a:ea typeface="Cantarell"/>
              </a:rPr>
              <a:t>Gray scale visualization of a band and ground truth of each scene used in this study.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4" name=""/>
          <p:cNvSpPr/>
          <p:nvPr/>
        </p:nvSpPr>
        <p:spPr>
          <a:xfrm>
            <a:off x="28440" y="6105960"/>
            <a:ext cx="71967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5e6770"/>
                </a:solidFill>
                <a:latin typeface="Cantarell"/>
                <a:ea typeface="Cantarell"/>
              </a:rPr>
              <a:t>Description of the datasets collected from each corresponding scene.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5" name=""/>
          <p:cNvSpPr/>
          <p:nvPr/>
        </p:nvSpPr>
        <p:spPr>
          <a:xfrm>
            <a:off x="7328160" y="5643360"/>
            <a:ext cx="40989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Proposed method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6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2CF0EF29-E4CC-47D3-9A6A-27FBD16EF9CC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477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5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3444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Chapter 5 – Active Learning (LULC)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479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480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481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482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83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84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85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86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87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88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89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90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91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92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93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494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495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496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97" name="" descr=""/>
          <p:cNvPicPr/>
          <p:nvPr/>
        </p:nvPicPr>
        <p:blipFill>
          <a:blip r:embed="rId2"/>
          <a:stretch/>
        </p:blipFill>
        <p:spPr>
          <a:xfrm>
            <a:off x="2836800" y="1783800"/>
            <a:ext cx="7214760" cy="4398120"/>
          </a:xfrm>
          <a:prstGeom prst="rect">
            <a:avLst/>
          </a:prstGeom>
          <a:ln w="0">
            <a:noFill/>
          </a:ln>
        </p:spPr>
      </p:pic>
      <p:sp>
        <p:nvSpPr>
          <p:cNvPr id="1498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45AD43DB-6FB4-4052-9E35-40FD400E7474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499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3444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Chapter 5 – Active Learning (LULC)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01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502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503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504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05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06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07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08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09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10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11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12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13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14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15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16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517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518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19" name="" descr=""/>
          <p:cNvPicPr/>
          <p:nvPr/>
        </p:nvPicPr>
        <p:blipFill>
          <a:blip r:embed="rId2"/>
          <a:stretch/>
        </p:blipFill>
        <p:spPr>
          <a:xfrm>
            <a:off x="2230200" y="1441800"/>
            <a:ext cx="7133040" cy="4833000"/>
          </a:xfrm>
          <a:prstGeom prst="rect">
            <a:avLst/>
          </a:prstGeom>
          <a:ln w="0">
            <a:noFill/>
          </a:ln>
        </p:spPr>
      </p:pic>
      <p:sp>
        <p:nvSpPr>
          <p:cNvPr id="1520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DB18CB21-0AC2-4E58-83B6-9977ED926703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521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816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Chapter 6 – Active Learning (Synth. Data)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23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524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525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526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27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28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29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30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31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32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33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34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35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36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37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38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539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540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41" name="" descr=""/>
          <p:cNvPicPr/>
          <p:nvPr/>
        </p:nvPicPr>
        <p:blipFill>
          <a:blip r:embed="rId2"/>
          <a:stretch/>
        </p:blipFill>
        <p:spPr>
          <a:xfrm>
            <a:off x="2021040" y="1621080"/>
            <a:ext cx="8579520" cy="4467240"/>
          </a:xfrm>
          <a:prstGeom prst="rect">
            <a:avLst/>
          </a:prstGeom>
          <a:ln w="0">
            <a:noFill/>
          </a:ln>
        </p:spPr>
      </p:pic>
      <p:sp>
        <p:nvSpPr>
          <p:cNvPr id="1542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06951118-E709-4B1D-8470-B5E4CEF40B68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543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816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Chapter 6 – Active Learning (Synth. Data)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45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546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547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548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49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50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51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52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53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54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55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56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57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58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59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60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561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562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63" name="" descr=""/>
          <p:cNvPicPr/>
          <p:nvPr/>
        </p:nvPicPr>
        <p:blipFill>
          <a:blip r:embed="rId2"/>
          <a:stretch/>
        </p:blipFill>
        <p:spPr>
          <a:xfrm>
            <a:off x="556560" y="2852640"/>
            <a:ext cx="5607000" cy="1871640"/>
          </a:xfrm>
          <a:prstGeom prst="rect">
            <a:avLst/>
          </a:prstGeom>
          <a:ln w="0">
            <a:noFill/>
          </a:ln>
        </p:spPr>
      </p:pic>
      <p:pic>
        <p:nvPicPr>
          <p:cNvPr id="1564" name="" descr=""/>
          <p:cNvPicPr/>
          <p:nvPr/>
        </p:nvPicPr>
        <p:blipFill>
          <a:blip r:embed="rId3"/>
          <a:stretch/>
        </p:blipFill>
        <p:spPr>
          <a:xfrm>
            <a:off x="6210000" y="1765800"/>
            <a:ext cx="5847480" cy="4172760"/>
          </a:xfrm>
          <a:prstGeom prst="rect">
            <a:avLst/>
          </a:prstGeom>
          <a:ln w="0">
            <a:noFill/>
          </a:ln>
        </p:spPr>
      </p:pic>
      <p:sp>
        <p:nvSpPr>
          <p:cNvPr id="1565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5CC65B0D-2B97-46B3-B195-B5BB4621DBE5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566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4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816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Chapter 6 – Active Learning (Synth. Data)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68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569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570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571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72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73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74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75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76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77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78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79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80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81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82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83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584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585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86" name="" descr=""/>
          <p:cNvPicPr/>
          <p:nvPr/>
        </p:nvPicPr>
        <p:blipFill>
          <a:blip r:embed="rId2"/>
          <a:stretch/>
        </p:blipFill>
        <p:spPr>
          <a:xfrm>
            <a:off x="3125880" y="1760040"/>
            <a:ext cx="6361200" cy="3254040"/>
          </a:xfrm>
          <a:prstGeom prst="rect">
            <a:avLst/>
          </a:prstGeom>
          <a:ln w="0">
            <a:noFill/>
          </a:ln>
        </p:spPr>
      </p:pic>
      <p:sp>
        <p:nvSpPr>
          <p:cNvPr id="1587" name=""/>
          <p:cNvSpPr/>
          <p:nvPr/>
        </p:nvSpPr>
        <p:spPr>
          <a:xfrm>
            <a:off x="2876760" y="5124960"/>
            <a:ext cx="724716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5e6770"/>
                </a:solidFill>
                <a:latin typeface="Cantarell"/>
                <a:ea typeface="Cantarell"/>
              </a:rPr>
              <a:t>Mean rankings of the AULC metric over the different datasets (15), folds (5), and runs (3) used in the experiment.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8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2D310490-34D9-44A8-AAD1-1408D3DCE778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589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 - </a:t>
            </a: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Active Learning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140480" y="1442880"/>
            <a:ext cx="9711000" cy="4696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Collecting large volumes of training data becomes a challenge when its annotation is labor and time intensive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Active Learning (AL) reduces the cost for annotating training datasets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AL aims to find the most informative observations to annotate, maximizing the predictive power of a classifier, given a certain annotation budget.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AL faces two main challenges: </a:t>
            </a: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Consistency </a:t>
            </a: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and </a:t>
            </a:r>
            <a:r>
              <a:rPr b="1" lang="en-US" sz="2400" spc="-1" strike="noStrike">
                <a:solidFill>
                  <a:srgbClr val="5e6770"/>
                </a:solidFill>
                <a:latin typeface="Cantarell"/>
                <a:ea typeface="Cantarell"/>
              </a:rPr>
              <a:t>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87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88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89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90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91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92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93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94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95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96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97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98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99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00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01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02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203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204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5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2CABFB69-CCEC-4362-9841-6BCA5650D4BA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816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Chapter 6 – Active Learning (Synth. Data)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91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592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593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594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95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96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97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98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599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00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01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02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03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04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05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06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607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608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09" name="" descr=""/>
          <p:cNvPicPr/>
          <p:nvPr/>
        </p:nvPicPr>
        <p:blipFill>
          <a:blip r:embed="rId2"/>
          <a:stretch/>
        </p:blipFill>
        <p:spPr>
          <a:xfrm>
            <a:off x="1934640" y="1929600"/>
            <a:ext cx="8963640" cy="3915720"/>
          </a:xfrm>
          <a:prstGeom prst="rect">
            <a:avLst/>
          </a:prstGeom>
          <a:ln w="0">
            <a:noFill/>
          </a:ln>
        </p:spPr>
      </p:pic>
      <p:sp>
        <p:nvSpPr>
          <p:cNvPr id="1610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95273089-27D5-4323-97BB-62901649866C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611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816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Chapter 6 – Active Learning (Synth. Data)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613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614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615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616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17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18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19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20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21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22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23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24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25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26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27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28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629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630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31" name="" descr=""/>
          <p:cNvPicPr/>
          <p:nvPr/>
        </p:nvPicPr>
        <p:blipFill>
          <a:blip r:embed="rId2"/>
          <a:stretch/>
        </p:blipFill>
        <p:spPr>
          <a:xfrm>
            <a:off x="421200" y="2348640"/>
            <a:ext cx="5859720" cy="2580480"/>
          </a:xfrm>
          <a:prstGeom prst="rect">
            <a:avLst/>
          </a:prstGeom>
          <a:ln w="0">
            <a:noFill/>
          </a:ln>
        </p:spPr>
      </p:pic>
      <p:pic>
        <p:nvPicPr>
          <p:cNvPr id="1632" name="" descr=""/>
          <p:cNvPicPr/>
          <p:nvPr/>
        </p:nvPicPr>
        <p:blipFill>
          <a:blip r:embed="rId3"/>
          <a:stretch/>
        </p:blipFill>
        <p:spPr>
          <a:xfrm>
            <a:off x="6472080" y="2070360"/>
            <a:ext cx="5587560" cy="3056040"/>
          </a:xfrm>
          <a:prstGeom prst="rect">
            <a:avLst/>
          </a:prstGeom>
          <a:ln w="0">
            <a:noFill/>
          </a:ln>
        </p:spPr>
      </p:pic>
      <p:sp>
        <p:nvSpPr>
          <p:cNvPr id="1633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4D8D87D1-C25A-4869-A22E-6C52A45948EA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46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634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4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title"/>
          </p:nvPr>
        </p:nvSpPr>
        <p:spPr>
          <a:xfrm>
            <a:off x="1326960" y="365040"/>
            <a:ext cx="102816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Cantarell"/>
              </a:rPr>
              <a:t>Chapter 6 – Active Learning (Synth. Data)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636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1637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1638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1639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40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41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42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43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44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45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46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47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48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49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50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1651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1652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1653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54" name="" descr=""/>
          <p:cNvPicPr/>
          <p:nvPr/>
        </p:nvPicPr>
        <p:blipFill>
          <a:blip r:embed="rId2"/>
          <a:stretch/>
        </p:blipFill>
        <p:spPr>
          <a:xfrm>
            <a:off x="2693880" y="1920600"/>
            <a:ext cx="7547760" cy="3519720"/>
          </a:xfrm>
          <a:prstGeom prst="rect">
            <a:avLst/>
          </a:prstGeom>
          <a:ln w="0">
            <a:noFill/>
          </a:ln>
        </p:spPr>
      </p:pic>
      <p:sp>
        <p:nvSpPr>
          <p:cNvPr id="1655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B5C25909-5626-4218-B04D-7A84F7777300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&lt;number&gt;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  <p:sp>
        <p:nvSpPr>
          <p:cNvPr id="1656" name=""/>
          <p:cNvSpPr/>
          <p:nvPr/>
        </p:nvSpPr>
        <p:spPr>
          <a:xfrm>
            <a:off x="11011320" y="36000"/>
            <a:ext cx="719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563c1"/>
                </a:solidFill>
                <a:uFillTx/>
                <a:latin typeface="Cantarell"/>
                <a:ea typeface="Cantarell"/>
                <a:hlinkClick r:id="rId3" action="ppaction://hlinksldjump"/>
              </a:rPr>
              <a:t>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75176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 - </a:t>
            </a: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Synthetic Data Generation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1275840" y="1642320"/>
            <a:ext cx="8726040" cy="4485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Synthetic data is essential for several tasks: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Regularization (i.e., Data Augmentation)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Imbalanced learning (i.e., Oversampling)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Data anonymization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Semi-supervised learning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Self-supervised learning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Expands the training dataset by introducing synthetic observations, based on a prior data distribution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08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209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210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211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12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13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14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15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16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17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18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19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20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21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22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23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224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225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6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309B8A92-C3B8-41EC-BE38-6F8ED1AA672D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229760" y="365040"/>
            <a:ext cx="1012248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5e6770"/>
                </a:solidFill>
                <a:latin typeface="Cantarell"/>
                <a:ea typeface="Arial"/>
              </a:rPr>
              <a:t>Introduction – </a:t>
            </a:r>
            <a:r>
              <a:rPr b="0" lang="en-US" sz="44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Research Questions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1229760" y="1740600"/>
            <a:ext cx="10122480" cy="434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8120" indent="-438120">
              <a:lnSpc>
                <a:spcPct val="100000"/>
              </a:lnSpc>
              <a:spcBef>
                <a:spcPts val="1414"/>
              </a:spcBef>
              <a:buClr>
                <a:srgbClr val="5e6770"/>
              </a:buClr>
              <a:buFont typeface="Arial"/>
              <a:buAutoNum type="arabicPeriod"/>
            </a:pPr>
            <a:r>
              <a:rPr b="0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What are the main research lines in synthetic data generation?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Development of a literature review to study existing synthetic data generation methods and the core fields where they are being used.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438120" indent="-438120">
              <a:lnSpc>
                <a:spcPct val="90000"/>
              </a:lnSpc>
              <a:spcBef>
                <a:spcPts val="1001"/>
              </a:spcBef>
              <a:buClr>
                <a:srgbClr val="5e6770"/>
              </a:buClr>
              <a:buFont typeface="Arial"/>
              <a:buAutoNum type="arabicPeriod"/>
            </a:pPr>
            <a:r>
              <a:rPr b="0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How can one oversample data with both continuous and categorical features?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Development of an improved oversampling method to be used with mixed data types.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06000" indent="-306000">
              <a:lnSpc>
                <a:spcPct val="90000"/>
              </a:lnSpc>
              <a:spcBef>
                <a:spcPts val="1001"/>
              </a:spcBef>
              <a:buClr>
                <a:srgbClr val="5e6770"/>
              </a:buClr>
              <a:buFont typeface="Arial"/>
              <a:buAutoNum type="arabicPeriod"/>
            </a:pPr>
            <a:r>
              <a:rPr b="0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How can the quality and consistency of automatic LULC mapping be enhanced?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Exploration of imbalanced learning methods in the context of LULC.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06000" indent="-306000">
              <a:lnSpc>
                <a:spcPct val="90000"/>
              </a:lnSpc>
              <a:spcBef>
                <a:spcPts val="998"/>
              </a:spcBef>
              <a:buClr>
                <a:srgbClr val="5e6770"/>
              </a:buClr>
              <a:buFont typeface="Arial"/>
              <a:buAutoNum type="arabicPeriod" startAt="4"/>
            </a:pPr>
            <a:r>
              <a:rPr b="0" lang="en-US" sz="2200" spc="-1" strike="noStrike">
                <a:solidFill>
                  <a:srgbClr val="5e6770"/>
                </a:solidFill>
                <a:latin typeface="Cantarell"/>
                <a:ea typeface="Cantarell"/>
              </a:rPr>
              <a:t>How can efficient automated LULC mapping be achieved with limited availability of ground-truth data?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838080" indent="-438120">
              <a:lnSpc>
                <a:spcPct val="100000"/>
              </a:lnSpc>
              <a:buClr>
                <a:srgbClr val="5e677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e6770"/>
                </a:solidFill>
                <a:latin typeface="Cantarell Light"/>
                <a:ea typeface="Cantarell Light"/>
              </a:rPr>
              <a:t>Development of an improved active learning framework in the remote sensing domain using artificial data generation.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29" name="Group 38"/>
          <p:cNvGrpSpPr/>
          <p:nvPr/>
        </p:nvGrpSpPr>
        <p:grpSpPr>
          <a:xfrm>
            <a:off x="0" y="0"/>
            <a:ext cx="12190320" cy="6856200"/>
            <a:chOff x="0" y="0"/>
            <a:chExt cx="12190320" cy="6856200"/>
          </a:xfrm>
        </p:grpSpPr>
        <p:grpSp>
          <p:nvGrpSpPr>
            <p:cNvPr id="230" name="Group 39"/>
            <p:cNvGrpSpPr/>
            <p:nvPr/>
          </p:nvGrpSpPr>
          <p:grpSpPr>
            <a:xfrm>
              <a:off x="0" y="1251360"/>
              <a:ext cx="12190320" cy="5604840"/>
              <a:chOff x="0" y="1251360"/>
              <a:chExt cx="12190320" cy="5604840"/>
            </a:xfrm>
          </p:grpSpPr>
          <p:grpSp>
            <p:nvGrpSpPr>
              <p:cNvPr id="231" name="Group 41"/>
              <p:cNvGrpSpPr/>
              <p:nvPr/>
            </p:nvGrpSpPr>
            <p:grpSpPr>
              <a:xfrm>
                <a:off x="0" y="1251360"/>
                <a:ext cx="12190320" cy="5604840"/>
                <a:chOff x="0" y="1251360"/>
                <a:chExt cx="12190320" cy="5604840"/>
              </a:xfrm>
            </p:grpSpPr>
            <p:sp>
              <p:nvSpPr>
                <p:cNvPr id="232" name="Rectangle 43"/>
                <p:cNvSpPr/>
                <p:nvPr/>
              </p:nvSpPr>
              <p:spPr>
                <a:xfrm>
                  <a:off x="0" y="1251360"/>
                  <a:ext cx="384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33" name="Rectangle 44"/>
                <p:cNvSpPr/>
                <p:nvPr/>
              </p:nvSpPr>
              <p:spPr>
                <a:xfrm>
                  <a:off x="0" y="1686240"/>
                  <a:ext cx="255600" cy="42696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34" name="Rectangle 45"/>
                <p:cNvSpPr/>
                <p:nvPr/>
              </p:nvSpPr>
              <p:spPr>
                <a:xfrm>
                  <a:off x="0" y="2115000"/>
                  <a:ext cx="11268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35" name="Rectangle 46"/>
                <p:cNvSpPr/>
                <p:nvPr/>
              </p:nvSpPr>
              <p:spPr>
                <a:xfrm>
                  <a:off x="0" y="2543760"/>
                  <a:ext cx="29844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36" name="Rectangle 47"/>
                <p:cNvSpPr/>
                <p:nvPr/>
              </p:nvSpPr>
              <p:spPr>
                <a:xfrm>
                  <a:off x="0" y="2966400"/>
                  <a:ext cx="1839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37" name="Rectangle 48"/>
                <p:cNvSpPr/>
                <p:nvPr/>
              </p:nvSpPr>
              <p:spPr>
                <a:xfrm>
                  <a:off x="0" y="3403440"/>
                  <a:ext cx="112680" cy="42480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38" name="Rectangle 49"/>
                <p:cNvSpPr/>
                <p:nvPr/>
              </p:nvSpPr>
              <p:spPr>
                <a:xfrm>
                  <a:off x="0" y="425880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39" name="Rectangle 50"/>
                <p:cNvSpPr/>
                <p:nvPr/>
              </p:nvSpPr>
              <p:spPr>
                <a:xfrm>
                  <a:off x="0" y="3823920"/>
                  <a:ext cx="19836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40" name="Rectangle 51"/>
                <p:cNvSpPr/>
                <p:nvPr/>
              </p:nvSpPr>
              <p:spPr>
                <a:xfrm>
                  <a:off x="0" y="4681440"/>
                  <a:ext cx="5544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41" name="Rectangle 52"/>
                <p:cNvSpPr/>
                <p:nvPr/>
              </p:nvSpPr>
              <p:spPr>
                <a:xfrm>
                  <a:off x="0" y="5116320"/>
                  <a:ext cx="22680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42" name="Rectangle 53"/>
                <p:cNvSpPr/>
                <p:nvPr/>
              </p:nvSpPr>
              <p:spPr>
                <a:xfrm>
                  <a:off x="0" y="5553360"/>
                  <a:ext cx="1411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43" name="Rectangle 54"/>
                <p:cNvSpPr/>
                <p:nvPr/>
              </p:nvSpPr>
              <p:spPr>
                <a:xfrm>
                  <a:off x="0" y="5988240"/>
                  <a:ext cx="155520" cy="433080"/>
                </a:xfrm>
                <a:prstGeom prst="rect">
                  <a:avLst/>
                </a:prstGeom>
                <a:solidFill>
                  <a:srgbClr val="c0d6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ntarell"/>
                    <a:ea typeface="DejaVu Sans"/>
                  </a:endParaRPr>
                </a:p>
              </p:txBody>
            </p:sp>
            <p:sp>
              <p:nvSpPr>
                <p:cNvPr id="244" name="Rectangle 55"/>
                <p:cNvSpPr/>
                <p:nvPr/>
              </p:nvSpPr>
              <p:spPr>
                <a:xfrm>
                  <a:off x="0" y="6423120"/>
                  <a:ext cx="12190320" cy="433080"/>
                </a:xfrm>
                <a:prstGeom prst="rect">
                  <a:avLst/>
                </a:prstGeom>
                <a:solidFill>
                  <a:srgbClr val="5e67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DejaVu Sans"/>
                    </a:rPr>
                    <a:t>PhD Examination – O</a:t>
                  </a: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 Light"/>
                      <a:ea typeface="Calibri Light"/>
                    </a:rPr>
                    <a:t>ctober 12th, 2023</a:t>
                  </a:r>
                  <a:endParaRPr b="0" lang="en-US" sz="18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sp>
            <p:nvSpPr>
              <p:cNvPr id="245" name="TextBox 42"/>
              <p:cNvSpPr/>
              <p:nvPr/>
            </p:nvSpPr>
            <p:spPr>
              <a:xfrm>
                <a:off x="10479960" y="6473520"/>
                <a:ext cx="15832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 Light"/>
                    <a:ea typeface="DejaVu Sans"/>
                  </a:rPr>
                  <a:t>João Fonseca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pic>
          <p:nvPicPr>
            <p:cNvPr id="246" name="Picture 2" descr="https://external-content.duckduckgo.com/iu/?u=https%3A%2F%2Ftse4.mm.bing.net%2Fth%3Fid%3DOIP.FjGFxneQz0pTHXd1gY_c0gHaHa%26pid%3DApi&amp;f=1"/>
            <p:cNvPicPr/>
            <p:nvPr/>
          </p:nvPicPr>
          <p:blipFill>
            <a:blip r:embed="rId1"/>
            <a:srcRect l="16841" t="13508" r="16426" b="17231"/>
            <a:stretch/>
          </p:blipFill>
          <p:spPr>
            <a:xfrm>
              <a:off x="0" y="0"/>
              <a:ext cx="1209600" cy="1255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7" name=""/>
          <p:cNvSpPr txBox="1"/>
          <p:nvPr/>
        </p:nvSpPr>
        <p:spPr>
          <a:xfrm>
            <a:off x="11658960" y="66240"/>
            <a:ext cx="51156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fld id="{DFC95136-E054-4E15-9B61-48D622174499}" type="slidenum">
              <a:rPr b="1" lang="en-US" sz="1600" spc="-1" strike="noStrike">
                <a:solidFill>
                  <a:srgbClr val="5e6770"/>
                </a:solidFill>
                <a:latin typeface="Cantarell"/>
              </a:rPr>
              <a:t>1</a:t>
            </a:fld>
            <a:endParaRPr b="1" lang="en-US" sz="1600" spc="-1" strike="noStrike">
              <a:solidFill>
                <a:srgbClr val="5e6770"/>
              </a:solidFill>
              <a:latin typeface="Cantar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LibreOffice/7.5.7.1$Linux_X86_64 LibreOffice_project/50$Build-1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2020-11-23T11:00:55Z</dcterms:created>
  <dc:creator>João Pedro Martins Ribeiro Fonseca</dc:creator>
  <dc:description/>
  <dc:language>en-US</dc:language>
  <cp:lastModifiedBy/>
  <dcterms:modified xsi:type="dcterms:W3CDTF">2023-10-10T21:03:04Z</dcterms:modified>
  <cp:revision>40</cp:revision>
  <dc:subject/>
  <dc:title>PhD-Examination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72</vt:i4>
  </property>
  <property fmtid="{D5CDD505-2E9C-101B-9397-08002B2CF9AE}" pid="4" name="PresentationFormat">
    <vt:lpwstr>Widescreen</vt:lpwstr>
  </property>
  <property fmtid="{D5CDD505-2E9C-101B-9397-08002B2CF9AE}" pid="5" name="Slides">
    <vt:i4>72</vt:i4>
  </property>
</Properties>
</file>